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9144000" cy="5143500" type="screen16x9"/>
  <p:notesSz cx="6858000" cy="9144000"/>
  <p:embeddedFontLst>
    <p:embeddedFont>
      <p:font typeface="Century Gothic" panose="020B0502020202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85FED3-7694-4931-8348-F7A08149F79C}" v="2" dt="2022-06-22T12:01:02.296"/>
  </p1510:revLst>
</p1510:revInfo>
</file>

<file path=ppt/tableStyles.xml><?xml version="1.0" encoding="utf-8"?>
<a:tblStyleLst xmlns:a="http://schemas.openxmlformats.org/drawingml/2006/main" def="{6CDF1584-7675-40DB-AE02-53360848E2AD}">
  <a:tblStyle styleId="{6CDF1584-7675-40DB-AE02-53360848E2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EW Tiela [Southern River College]" userId="bf386e6b-4d7d-43de-b407-a69201ec0eea" providerId="ADAL" clId="{3A85FED3-7694-4931-8348-F7A08149F79C}"/>
    <pc:docChg chg="modSld">
      <pc:chgData name="AGNEW Tiela [Southern River College]" userId="bf386e6b-4d7d-43de-b407-a69201ec0eea" providerId="ADAL" clId="{3A85FED3-7694-4931-8348-F7A08149F79C}" dt="2022-06-22T12:01:02.296" v="2" actId="571"/>
      <pc:docMkLst>
        <pc:docMk/>
      </pc:docMkLst>
      <pc:sldChg chg="addSp modSp mod">
        <pc:chgData name="AGNEW Tiela [Southern River College]" userId="bf386e6b-4d7d-43de-b407-a69201ec0eea" providerId="ADAL" clId="{3A85FED3-7694-4931-8348-F7A08149F79C}" dt="2022-06-22T12:01:02.296" v="2" actId="571"/>
        <pc:sldMkLst>
          <pc:docMk/>
          <pc:sldMk cId="0" sldId="264"/>
        </pc:sldMkLst>
        <pc:picChg chg="add mod">
          <ac:chgData name="AGNEW Tiela [Southern River College]" userId="bf386e6b-4d7d-43de-b407-a69201ec0eea" providerId="ADAL" clId="{3A85FED3-7694-4931-8348-F7A08149F79C}" dt="2022-06-22T12:01:02.296" v="2" actId="571"/>
          <ac:picMkLst>
            <pc:docMk/>
            <pc:sldMk cId="0" sldId="264"/>
            <ac:picMk id="17" creationId="{064F9719-CC0D-4053-976B-32D1417AC82F}"/>
          </ac:picMkLst>
        </pc:picChg>
        <pc:picChg chg="add mod">
          <ac:chgData name="AGNEW Tiela [Southern River College]" userId="bf386e6b-4d7d-43de-b407-a69201ec0eea" providerId="ADAL" clId="{3A85FED3-7694-4931-8348-F7A08149F79C}" dt="2022-06-22T12:01:02.296" v="2" actId="571"/>
          <ac:picMkLst>
            <pc:docMk/>
            <pc:sldMk cId="0" sldId="264"/>
            <ac:picMk id="18" creationId="{DF2B5C77-9F57-4915-B548-FD7D981A8DD9}"/>
          </ac:picMkLst>
        </pc:picChg>
        <pc:picChg chg="add mod">
          <ac:chgData name="AGNEW Tiela [Southern River College]" userId="bf386e6b-4d7d-43de-b407-a69201ec0eea" providerId="ADAL" clId="{3A85FED3-7694-4931-8348-F7A08149F79C}" dt="2022-06-22T12:01:02.296" v="2" actId="571"/>
          <ac:picMkLst>
            <pc:docMk/>
            <pc:sldMk cId="0" sldId="264"/>
            <ac:picMk id="19" creationId="{226F8EA7-523F-4038-A93E-8083DD22BE00}"/>
          </ac:picMkLst>
        </pc:picChg>
        <pc:picChg chg="add mod">
          <ac:chgData name="AGNEW Tiela [Southern River College]" userId="bf386e6b-4d7d-43de-b407-a69201ec0eea" providerId="ADAL" clId="{3A85FED3-7694-4931-8348-F7A08149F79C}" dt="2022-06-22T12:01:02.296" v="2" actId="571"/>
          <ac:picMkLst>
            <pc:docMk/>
            <pc:sldMk cId="0" sldId="264"/>
            <ac:picMk id="20" creationId="{11917266-4EB4-4834-B9CF-176A44ABB3B5}"/>
          </ac:picMkLst>
        </pc:picChg>
        <pc:picChg chg="mod">
          <ac:chgData name="AGNEW Tiela [Southern River College]" userId="bf386e6b-4d7d-43de-b407-a69201ec0eea" providerId="ADAL" clId="{3A85FED3-7694-4931-8348-F7A08149F79C}" dt="2022-06-22T12:00:56.829" v="0" actId="1076"/>
          <ac:picMkLst>
            <pc:docMk/>
            <pc:sldMk cId="0" sldId="264"/>
            <ac:picMk id="14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1c44ef7f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1c44ef7f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47475d16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47475d16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1c44ef7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1c44ef7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1c44ef7f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1c44ef7f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e5c105c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e5c105c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65401e8e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65401e8e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3f8bd1c1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ea8469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ea8469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1c44ef7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1c44ef7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1c44ef7f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1c44ef7f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e5c105ce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e5c105ce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60" name="Google Shape;60;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1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6" name="Google Shape;66;p1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8" name="Google Shape;18;p3"/>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5" name="Google Shape;25;p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6" name="Google Shape;36;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5"/>
        <p:cNvGrpSpPr/>
        <p:nvPr/>
      </p:nvGrpSpPr>
      <p:grpSpPr>
        <a:xfrm>
          <a:off x="0" y="0"/>
          <a:ext cx="0" cy="0"/>
          <a:chOff x="0" y="0"/>
          <a:chExt cx="0" cy="0"/>
        </a:xfrm>
      </p:grpSpPr>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8" name="Google Shape;48;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4" name="Google Shape;54;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18.pn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jpeg"/><Relationship Id="rId3" Type="http://schemas.openxmlformats.org/officeDocument/2006/relationships/image" Target="../media/image13.png"/><Relationship Id="rId7" Type="http://schemas.openxmlformats.org/officeDocument/2006/relationships/image" Target="../media/image16.jpg"/><Relationship Id="rId12"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6.png"/><Relationship Id="rId5" Type="http://schemas.openxmlformats.org/officeDocument/2006/relationships/image" Target="../media/image14.jpg"/><Relationship Id="rId10"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Sr_T4skBYNo"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0.jp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17.png"/><Relationship Id="rId12"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0.png"/><Relationship Id="rId5" Type="http://schemas.openxmlformats.org/officeDocument/2006/relationships/image" Target="../media/image4.png"/><Relationship Id="rId10" Type="http://schemas.openxmlformats.org/officeDocument/2006/relationships/image" Target="../media/image29.png"/><Relationship Id="rId4" Type="http://schemas.openxmlformats.org/officeDocument/2006/relationships/image" Target="../media/image33.jpg"/><Relationship Id="rId9" Type="http://schemas.openxmlformats.org/officeDocument/2006/relationships/image" Target="../media/image10.jpg"/><Relationship Id="rId1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jpe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gXceF_kx2h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jpeg"/><Relationship Id="rId3" Type="http://schemas.openxmlformats.org/officeDocument/2006/relationships/image" Target="../media/image13.png"/><Relationship Id="rId7" Type="http://schemas.openxmlformats.org/officeDocument/2006/relationships/image" Target="../media/image16.jp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3"/>
          <p:cNvPicPr preferRelativeResize="0"/>
          <p:nvPr/>
        </p:nvPicPr>
        <p:blipFill rotWithShape="1">
          <a:blip r:embed="rId3">
            <a:alphaModFix amt="42000"/>
          </a:blip>
          <a:srcRect l="842" t="7985" b="10865"/>
          <a:stretch/>
        </p:blipFill>
        <p:spPr>
          <a:xfrm>
            <a:off x="0" y="0"/>
            <a:ext cx="9143999" cy="5143500"/>
          </a:xfrm>
          <a:prstGeom prst="rect">
            <a:avLst/>
          </a:prstGeom>
          <a:noFill/>
          <a:ln w="9525" cap="flat" cmpd="sng">
            <a:solidFill>
              <a:schemeClr val="dk2"/>
            </a:solidFill>
            <a:prstDash val="solid"/>
            <a:round/>
            <a:headEnd type="none" w="sm" len="sm"/>
            <a:tailEnd type="none" w="sm" len="sm"/>
          </a:ln>
        </p:spPr>
      </p:pic>
      <p:sp>
        <p:nvSpPr>
          <p:cNvPr id="74" name="Google Shape;74;p13"/>
          <p:cNvSpPr txBox="1">
            <a:spLocks noGrp="1"/>
          </p:cNvSpPr>
          <p:nvPr>
            <p:ph type="subTitle" idx="1"/>
          </p:nvPr>
        </p:nvSpPr>
        <p:spPr>
          <a:xfrm>
            <a:off x="311700" y="2688450"/>
            <a:ext cx="8671200" cy="9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a:t>We will identify observable features of invertebrates </a:t>
            </a:r>
            <a:endParaRPr sz="2600"/>
          </a:p>
        </p:txBody>
      </p:sp>
      <p:sp>
        <p:nvSpPr>
          <p:cNvPr id="75" name="Google Shape;75;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INVERTEBRATES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chemeClr val="lt1"/>
                </a:solidFill>
              </a:rPr>
              <a:t>We will identify observable features of invertebrates. </a:t>
            </a:r>
            <a:endParaRPr/>
          </a:p>
        </p:txBody>
      </p:sp>
      <p:sp>
        <p:nvSpPr>
          <p:cNvPr id="162" name="Google Shape;162;p22"/>
          <p:cNvSpPr txBox="1">
            <a:spLocks noGrp="1"/>
          </p:cNvSpPr>
          <p:nvPr>
            <p:ph type="body" idx="2"/>
          </p:nvPr>
        </p:nvSpPr>
        <p:spPr>
          <a:xfrm>
            <a:off x="495875" y="744300"/>
            <a:ext cx="6230400" cy="293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invertebrates have the observable features of a soft and movable body. They can live in the water or under the ground in soil. </a:t>
            </a:r>
            <a:endParaRPr/>
          </a:p>
          <a:p>
            <a:pPr marL="0" lvl="0" indent="0" algn="l" rtl="0">
              <a:spcBef>
                <a:spcPts val="1600"/>
              </a:spcBef>
              <a:spcAft>
                <a:spcPts val="0"/>
              </a:spcAft>
              <a:buNone/>
            </a:pPr>
            <a:r>
              <a:rPr lang="en-GB"/>
              <a:t>Worms, octopus and jellyfish are examples of invertebrates with soft bodies. They don’t need a skeleton to survive. </a:t>
            </a:r>
            <a:endParaRPr/>
          </a:p>
          <a:p>
            <a:pPr marL="0" lvl="0" indent="0" algn="l" rtl="0">
              <a:spcBef>
                <a:spcPts val="1600"/>
              </a:spcBef>
              <a:spcAft>
                <a:spcPts val="1600"/>
              </a:spcAft>
              <a:buNone/>
            </a:pPr>
            <a:r>
              <a:rPr lang="en-GB"/>
              <a:t>Jellyfish and octopus have tentacles to protect them from other animals. Worms move easier through soil.  </a:t>
            </a:r>
            <a:endParaRPr/>
          </a:p>
        </p:txBody>
      </p:sp>
      <p:graphicFrame>
        <p:nvGraphicFramePr>
          <p:cNvPr id="163" name="Google Shape;163;p22"/>
          <p:cNvGraphicFramePr/>
          <p:nvPr/>
        </p:nvGraphicFramePr>
        <p:xfrm>
          <a:off x="6846938" y="958450"/>
          <a:ext cx="2142625" cy="120390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one observable feature the animals below have in common?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64" name="Google Shape;164;p22"/>
          <p:cNvPicPr preferRelativeResize="0"/>
          <p:nvPr/>
        </p:nvPicPr>
        <p:blipFill rotWithShape="1">
          <a:blip r:embed="rId3">
            <a:alphaModFix/>
          </a:blip>
          <a:srcRect l="9966" t="1690" r="16752"/>
          <a:stretch/>
        </p:blipFill>
        <p:spPr>
          <a:xfrm>
            <a:off x="7013675" y="2058426"/>
            <a:ext cx="1291850" cy="2678599"/>
          </a:xfrm>
          <a:prstGeom prst="rect">
            <a:avLst/>
          </a:prstGeom>
          <a:noFill/>
          <a:ln>
            <a:noFill/>
          </a:ln>
        </p:spPr>
      </p:pic>
      <p:pic>
        <p:nvPicPr>
          <p:cNvPr id="165" name="Google Shape;165;p22" descr="Image result for octopus white background"/>
          <p:cNvPicPr preferRelativeResize="0"/>
          <p:nvPr/>
        </p:nvPicPr>
        <p:blipFill rotWithShape="1">
          <a:blip r:embed="rId4">
            <a:alphaModFix/>
          </a:blip>
          <a:srcRect/>
          <a:stretch/>
        </p:blipFill>
        <p:spPr>
          <a:xfrm rot="5400000">
            <a:off x="5023925" y="3674962"/>
            <a:ext cx="1162650" cy="1291850"/>
          </a:xfrm>
          <a:prstGeom prst="rect">
            <a:avLst/>
          </a:prstGeom>
          <a:noFill/>
          <a:ln>
            <a:noFill/>
          </a:ln>
        </p:spPr>
      </p:pic>
      <p:pic>
        <p:nvPicPr>
          <p:cNvPr id="166" name="Google Shape;166;p22"/>
          <p:cNvPicPr preferRelativeResize="0"/>
          <p:nvPr/>
        </p:nvPicPr>
        <p:blipFill>
          <a:blip r:embed="rId5">
            <a:alphaModFix/>
          </a:blip>
          <a:stretch>
            <a:fillRect/>
          </a:stretch>
        </p:blipFill>
        <p:spPr>
          <a:xfrm>
            <a:off x="1466400" y="3904750"/>
            <a:ext cx="2562175" cy="832275"/>
          </a:xfrm>
          <a:prstGeom prst="rect">
            <a:avLst/>
          </a:prstGeom>
          <a:noFill/>
          <a:ln>
            <a:noFill/>
          </a:ln>
        </p:spPr>
      </p:pic>
      <p:sp>
        <p:nvSpPr>
          <p:cNvPr id="167" name="Google Shape;167;p22"/>
          <p:cNvSpPr txBox="1"/>
          <p:nvPr/>
        </p:nvSpPr>
        <p:spPr>
          <a:xfrm>
            <a:off x="1773400" y="4810225"/>
            <a:ext cx="1688700" cy="2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Earthworm </a:t>
            </a:r>
            <a:endParaRPr>
              <a:latin typeface="Century Gothic"/>
              <a:ea typeface="Century Gothic"/>
              <a:cs typeface="Century Gothic"/>
              <a:sym typeface="Century Gothic"/>
            </a:endParaRPr>
          </a:p>
        </p:txBody>
      </p:sp>
      <p:sp>
        <p:nvSpPr>
          <p:cNvPr id="168" name="Google Shape;168;p22"/>
          <p:cNvSpPr txBox="1"/>
          <p:nvPr/>
        </p:nvSpPr>
        <p:spPr>
          <a:xfrm>
            <a:off x="5037575" y="4810225"/>
            <a:ext cx="1688700" cy="2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Octopus</a:t>
            </a:r>
            <a:endParaRPr>
              <a:latin typeface="Century Gothic"/>
              <a:ea typeface="Century Gothic"/>
              <a:cs typeface="Century Gothic"/>
              <a:sym typeface="Century Gothic"/>
            </a:endParaRPr>
          </a:p>
        </p:txBody>
      </p:sp>
      <p:sp>
        <p:nvSpPr>
          <p:cNvPr id="169" name="Google Shape;169;p22"/>
          <p:cNvSpPr txBox="1"/>
          <p:nvPr/>
        </p:nvSpPr>
        <p:spPr>
          <a:xfrm>
            <a:off x="7348375" y="4590700"/>
            <a:ext cx="1688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Jellyfish </a:t>
            </a:r>
            <a:endParaRPr>
              <a:latin typeface="Century Gothic"/>
              <a:ea typeface="Century Gothic"/>
              <a:cs typeface="Century Gothic"/>
              <a:sym typeface="Century Gothic"/>
            </a:endParaRPr>
          </a:p>
        </p:txBody>
      </p:sp>
      <p:pic>
        <p:nvPicPr>
          <p:cNvPr id="11" name="Picture 2" descr="Image result for pencil">
            <a:extLst>
              <a:ext uri="{FF2B5EF4-FFF2-40B4-BE49-F238E27FC236}">
                <a16:creationId xmlns:a16="http://schemas.microsoft.com/office/drawing/2014/main" id="{7970BACA-FE0D-4E98-B679-E9D90398ABD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a:p>
        </p:txBody>
      </p:sp>
      <p:sp>
        <p:nvSpPr>
          <p:cNvPr id="175" name="Google Shape;175;p23"/>
          <p:cNvSpPr txBox="1">
            <a:spLocks noGrp="1"/>
          </p:cNvSpPr>
          <p:nvPr>
            <p:ph type="body" idx="2"/>
          </p:nvPr>
        </p:nvSpPr>
        <p:spPr>
          <a:xfrm>
            <a:off x="511600" y="760500"/>
            <a:ext cx="6173700" cy="9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Some invertebrates don’t have soft movable bodies. They have special external₁ features to give them protection and support.  </a:t>
            </a:r>
            <a:endParaRPr>
              <a:solidFill>
                <a:schemeClr val="dk1"/>
              </a:solidFill>
            </a:endParaRPr>
          </a:p>
          <a:p>
            <a:pPr marL="0" lvl="0" indent="0" algn="l" rtl="0">
              <a:spcBef>
                <a:spcPts val="1600"/>
              </a:spcBef>
              <a:spcAft>
                <a:spcPts val="1600"/>
              </a:spcAft>
              <a:buNone/>
            </a:pPr>
            <a:endParaRPr>
              <a:solidFill>
                <a:schemeClr val="dk1"/>
              </a:solidFill>
            </a:endParaRPr>
          </a:p>
        </p:txBody>
      </p:sp>
      <p:graphicFrame>
        <p:nvGraphicFramePr>
          <p:cNvPr id="176" name="Google Shape;176;p23"/>
          <p:cNvGraphicFramePr/>
          <p:nvPr/>
        </p:nvGraphicFramePr>
        <p:xfrm>
          <a:off x="6830925" y="4250550"/>
          <a:ext cx="2134475" cy="700980"/>
        </p:xfrm>
        <a:graphic>
          <a:graphicData uri="http://schemas.openxmlformats.org/drawingml/2006/table">
            <a:tbl>
              <a:tblPr>
                <a:noFill/>
                <a:tableStyleId>{6CDF1584-7675-40DB-AE02-53360848E2AD}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outside of the body</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77" name="Google Shape;177;p23"/>
          <p:cNvGraphicFramePr/>
          <p:nvPr/>
        </p:nvGraphicFramePr>
        <p:xfrm>
          <a:off x="497725" y="2338750"/>
          <a:ext cx="6173700" cy="2628020"/>
        </p:xfrm>
        <a:graphic>
          <a:graphicData uri="http://schemas.openxmlformats.org/drawingml/2006/table">
            <a:tbl>
              <a:tblPr>
                <a:noFill/>
                <a:tableStyleId>{6CDF1584-7675-40DB-AE02-53360848E2AD}</a:tableStyleId>
              </a:tblPr>
              <a:tblGrid>
                <a:gridCol w="1141700">
                  <a:extLst>
                    <a:ext uri="{9D8B030D-6E8A-4147-A177-3AD203B41FA5}">
                      <a16:colId xmlns:a16="http://schemas.microsoft.com/office/drawing/2014/main" val="20000"/>
                    </a:ext>
                  </a:extLst>
                </a:gridCol>
                <a:gridCol w="1933450">
                  <a:extLst>
                    <a:ext uri="{9D8B030D-6E8A-4147-A177-3AD203B41FA5}">
                      <a16:colId xmlns:a16="http://schemas.microsoft.com/office/drawing/2014/main" val="20001"/>
                    </a:ext>
                  </a:extLst>
                </a:gridCol>
                <a:gridCol w="3098550">
                  <a:extLst>
                    <a:ext uri="{9D8B030D-6E8A-4147-A177-3AD203B41FA5}">
                      <a16:colId xmlns:a16="http://schemas.microsoft.com/office/drawing/2014/main" val="20002"/>
                    </a:ext>
                  </a:extLst>
                </a:gridCol>
              </a:tblGrid>
              <a:tr h="5673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Observable feature </a:t>
                      </a:r>
                      <a:endParaRPr sz="1200"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Definition </a:t>
                      </a:r>
                      <a:endParaRPr sz="1200"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Invertebrates with this feature </a:t>
                      </a:r>
                      <a:endParaRPr sz="12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5673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Exoskeleton</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hard body covering</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Beatles, ants, spiders, grasshoppers, prawns, starfish and butterflies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Shell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type of exoskeleton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Snails, crabs, clams and mussels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Antennae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Paired feelers on animal’s heads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crabs, ants, butterflies, crickets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Claws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Hooked structures on animal’s legs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Scorpions, beetles, crabs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178" name="Google Shape;178;p23"/>
          <p:cNvGraphicFramePr/>
          <p:nvPr/>
        </p:nvGraphicFramePr>
        <p:xfrm>
          <a:off x="6826838" y="569600"/>
          <a:ext cx="2142625" cy="103626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observable features does this ant have?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79" name="Google Shape;179;p23" descr="Image result for invertebrates white background"/>
          <p:cNvPicPr preferRelativeResize="0"/>
          <p:nvPr/>
        </p:nvPicPr>
        <p:blipFill rotWithShape="1">
          <a:blip r:embed="rId3">
            <a:alphaModFix/>
          </a:blip>
          <a:srcRect/>
          <a:stretch/>
        </p:blipFill>
        <p:spPr>
          <a:xfrm>
            <a:off x="6707300" y="2476625"/>
            <a:ext cx="884625" cy="617400"/>
          </a:xfrm>
          <a:prstGeom prst="rect">
            <a:avLst/>
          </a:prstGeom>
          <a:noFill/>
          <a:ln>
            <a:noFill/>
          </a:ln>
        </p:spPr>
      </p:pic>
      <p:pic>
        <p:nvPicPr>
          <p:cNvPr id="180" name="Google Shape;180;p23" descr="Image result for molluscs white background"/>
          <p:cNvPicPr preferRelativeResize="0"/>
          <p:nvPr/>
        </p:nvPicPr>
        <p:blipFill rotWithShape="1">
          <a:blip r:embed="rId4">
            <a:alphaModFix/>
          </a:blip>
          <a:srcRect l="5742" t="21284" r="9310" b="14258"/>
          <a:stretch/>
        </p:blipFill>
        <p:spPr>
          <a:xfrm>
            <a:off x="6708737" y="3094573"/>
            <a:ext cx="884625" cy="447515"/>
          </a:xfrm>
          <a:prstGeom prst="rect">
            <a:avLst/>
          </a:prstGeom>
          <a:noFill/>
          <a:ln>
            <a:noFill/>
          </a:ln>
        </p:spPr>
      </p:pic>
      <p:pic>
        <p:nvPicPr>
          <p:cNvPr id="181" name="Google Shape;181;p23" descr="Image result for scorpion white background"/>
          <p:cNvPicPr preferRelativeResize="0"/>
          <p:nvPr/>
        </p:nvPicPr>
        <p:blipFill rotWithShape="1">
          <a:blip r:embed="rId5">
            <a:alphaModFix/>
          </a:blip>
          <a:srcRect/>
          <a:stretch/>
        </p:blipFill>
        <p:spPr>
          <a:xfrm>
            <a:off x="6821298" y="3660661"/>
            <a:ext cx="656625" cy="544362"/>
          </a:xfrm>
          <a:prstGeom prst="rect">
            <a:avLst/>
          </a:prstGeom>
          <a:noFill/>
          <a:ln>
            <a:noFill/>
          </a:ln>
        </p:spPr>
      </p:pic>
      <p:pic>
        <p:nvPicPr>
          <p:cNvPr id="182" name="Google Shape;182;p23" descr="Image result for arthropod white background"/>
          <p:cNvPicPr preferRelativeResize="0"/>
          <p:nvPr/>
        </p:nvPicPr>
        <p:blipFill rotWithShape="1">
          <a:blip r:embed="rId6">
            <a:alphaModFix/>
          </a:blip>
          <a:srcRect/>
          <a:stretch/>
        </p:blipFill>
        <p:spPr>
          <a:xfrm>
            <a:off x="7627800" y="2506775"/>
            <a:ext cx="656625" cy="557100"/>
          </a:xfrm>
          <a:prstGeom prst="rect">
            <a:avLst/>
          </a:prstGeom>
          <a:noFill/>
          <a:ln>
            <a:noFill/>
          </a:ln>
        </p:spPr>
      </p:pic>
      <p:pic>
        <p:nvPicPr>
          <p:cNvPr id="183" name="Google Shape;183;p23" descr="Image result for arthropod white background"/>
          <p:cNvPicPr preferRelativeResize="0"/>
          <p:nvPr/>
        </p:nvPicPr>
        <p:blipFill rotWithShape="1">
          <a:blip r:embed="rId7">
            <a:alphaModFix/>
          </a:blip>
          <a:srcRect/>
          <a:stretch/>
        </p:blipFill>
        <p:spPr>
          <a:xfrm>
            <a:off x="8320300" y="2495840"/>
            <a:ext cx="744725" cy="578976"/>
          </a:xfrm>
          <a:prstGeom prst="rect">
            <a:avLst/>
          </a:prstGeom>
          <a:noFill/>
          <a:ln>
            <a:noFill/>
          </a:ln>
        </p:spPr>
      </p:pic>
      <p:pic>
        <p:nvPicPr>
          <p:cNvPr id="184" name="Google Shape;184;p23"/>
          <p:cNvPicPr preferRelativeResize="0"/>
          <p:nvPr/>
        </p:nvPicPr>
        <p:blipFill>
          <a:blip r:embed="rId8">
            <a:alphaModFix/>
          </a:blip>
          <a:stretch>
            <a:fillRect/>
          </a:stretch>
        </p:blipFill>
        <p:spPr>
          <a:xfrm>
            <a:off x="7583752" y="3590819"/>
            <a:ext cx="744725" cy="622581"/>
          </a:xfrm>
          <a:prstGeom prst="rect">
            <a:avLst/>
          </a:prstGeom>
          <a:noFill/>
          <a:ln>
            <a:noFill/>
          </a:ln>
        </p:spPr>
      </p:pic>
      <p:pic>
        <p:nvPicPr>
          <p:cNvPr id="185" name="Google Shape;185;p23"/>
          <p:cNvPicPr preferRelativeResize="0"/>
          <p:nvPr/>
        </p:nvPicPr>
        <p:blipFill rotWithShape="1">
          <a:blip r:embed="rId9">
            <a:alphaModFix/>
          </a:blip>
          <a:srcRect b="3614"/>
          <a:stretch/>
        </p:blipFill>
        <p:spPr>
          <a:xfrm>
            <a:off x="7627800" y="3106175"/>
            <a:ext cx="1087899" cy="447500"/>
          </a:xfrm>
          <a:prstGeom prst="rect">
            <a:avLst/>
          </a:prstGeom>
          <a:noFill/>
          <a:ln>
            <a:noFill/>
          </a:ln>
        </p:spPr>
      </p:pic>
      <p:pic>
        <p:nvPicPr>
          <p:cNvPr id="186" name="Google Shape;186;p23"/>
          <p:cNvPicPr preferRelativeResize="0"/>
          <p:nvPr/>
        </p:nvPicPr>
        <p:blipFill>
          <a:blip r:embed="rId10">
            <a:alphaModFix/>
          </a:blip>
          <a:stretch>
            <a:fillRect/>
          </a:stretch>
        </p:blipFill>
        <p:spPr>
          <a:xfrm>
            <a:off x="8434297" y="3681676"/>
            <a:ext cx="656625" cy="440874"/>
          </a:xfrm>
          <a:prstGeom prst="rect">
            <a:avLst/>
          </a:prstGeom>
          <a:noFill/>
          <a:ln>
            <a:noFill/>
          </a:ln>
        </p:spPr>
      </p:pic>
      <p:pic>
        <p:nvPicPr>
          <p:cNvPr id="187" name="Google Shape;187;p23"/>
          <p:cNvPicPr preferRelativeResize="0"/>
          <p:nvPr/>
        </p:nvPicPr>
        <p:blipFill>
          <a:blip r:embed="rId11">
            <a:alphaModFix/>
          </a:blip>
          <a:stretch>
            <a:fillRect/>
          </a:stretch>
        </p:blipFill>
        <p:spPr>
          <a:xfrm>
            <a:off x="6707299" y="1654590"/>
            <a:ext cx="2307903" cy="799961"/>
          </a:xfrm>
          <a:prstGeom prst="rect">
            <a:avLst/>
          </a:prstGeom>
          <a:noFill/>
          <a:ln>
            <a:noFill/>
          </a:ln>
        </p:spPr>
      </p:pic>
      <p:pic>
        <p:nvPicPr>
          <p:cNvPr id="188" name="Google Shape;188;p23"/>
          <p:cNvPicPr preferRelativeResize="0"/>
          <p:nvPr/>
        </p:nvPicPr>
        <p:blipFill>
          <a:blip r:embed="rId12">
            <a:alphaModFix/>
          </a:blip>
          <a:stretch>
            <a:fillRect/>
          </a:stretch>
        </p:blipFill>
        <p:spPr>
          <a:xfrm>
            <a:off x="5406075" y="1449650"/>
            <a:ext cx="954900" cy="784375"/>
          </a:xfrm>
          <a:prstGeom prst="rect">
            <a:avLst/>
          </a:prstGeom>
          <a:noFill/>
          <a:ln>
            <a:noFill/>
          </a:ln>
        </p:spPr>
      </p:pic>
      <p:pic>
        <p:nvPicPr>
          <p:cNvPr id="17" name="Picture 2" descr="Image result for pencil">
            <a:extLst>
              <a:ext uri="{FF2B5EF4-FFF2-40B4-BE49-F238E27FC236}">
                <a16:creationId xmlns:a16="http://schemas.microsoft.com/office/drawing/2014/main" id="{B0518AB6-3FBC-48DE-8A05-C2BFC2F0919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1658"/>
          <a:stretch/>
        </p:blipFill>
        <p:spPr bwMode="auto">
          <a:xfrm>
            <a:off x="8457897" y="19221"/>
            <a:ext cx="590603" cy="493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identify observable features of invertebrates. </a:t>
            </a:r>
            <a:endParaRPr/>
          </a:p>
        </p:txBody>
      </p:sp>
      <p:sp>
        <p:nvSpPr>
          <p:cNvPr id="194" name="Google Shape;194;p24"/>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5" name="Google Shape;195;p24" descr="Earthworms, Jellyfish, Snail, Octopus, Cockroach and Spider! What's that one common thing about them? Well, they all don't have a backbone! And that's why they are called Invertebrates. &#10;&#10;Tune into this video as Dr. Binocs takes you through the world of Invertebrates, which is an important part of the Animal kingdom. The detail video break up is given below.&#10;&#10;00:48 - What are Invertebrates?&#10;00:54 - Group of Invertebrates&#10;01:09 - Worms&#10;01:23 - Sea Jellies&#10;01:40 - Mollusks&#10;01:54 - Anthropods&#10;02:13 - Sponges&#10;&#10;Voice Over Artist - Joseph D'Souza, Sreejoni Nag&#10;Script Writer &amp; Director - Sreejoni Nag&#10;Visual Artist - Aashka Shah &#10;Illustrators - Aashka Shah&#10;Animators - Digambar Bhadre, Aashka Shah, Chandrashekhar Aher&#10;VFX Artist - Kushal Bhujbal&#10;Background Score - Jay Rajesh Arya&#10;Sound Engineer - Mayur Bakshi&#10;Creative Head - Sreejoni Nag&#10;Producer: Rajjat A. Barjatya&#10;Copyrights and Publishing: Rajshri Entertainment Private Limited&#10;All rights reserved.&#10;&#10;Share on Facebook - https://goo.gl/VlHdMh&#10;Tweet about this - https://goo.gl/gN5zGX&#10;&#10;SUBSCRIBE to Peekaboo Kidz:http://bit.ly/SubscribeTo-Peekabookidz &#10;&#10;Catch Dr.Binocs At - https://goo.gl/SXhLmc&#10;&#10;To Watch More Popular Nursery Rhymes Go To - https://goo.gl/CV0Xoo&#10;&#10;To Watch Alphabet Rhymes Go To - https://goo.gl/qmIRLv&#10;&#10;To Watch Compilations Go To - https://goo.gl/nW3kw9&#10;&#10;Catch More Lyricals At - https://goo.gl/A7kEmO&#10;&#10;Like our Facebook page: https://www.facebook.com/peekabootv" title="Invertebrates | The Dr. Binocs Show | Learn Videos For Kids">
            <a:hlinkClick r:id="rId3"/>
          </p:cNvPr>
          <p:cNvPicPr preferRelativeResize="0"/>
          <p:nvPr/>
        </p:nvPicPr>
        <p:blipFill>
          <a:blip r:embed="rId4">
            <a:alphaModFix/>
          </a:blip>
          <a:stretch>
            <a:fillRect/>
          </a:stretch>
        </p:blipFill>
        <p:spPr>
          <a:xfrm>
            <a:off x="444363" y="788387"/>
            <a:ext cx="6281887" cy="4194225"/>
          </a:xfrm>
          <a:prstGeom prst="rect">
            <a:avLst/>
          </a:prstGeom>
          <a:noFill/>
          <a:ln>
            <a:noFill/>
          </a:ln>
        </p:spPr>
      </p:pic>
      <p:graphicFrame>
        <p:nvGraphicFramePr>
          <p:cNvPr id="196" name="Google Shape;196;p24"/>
          <p:cNvGraphicFramePr/>
          <p:nvPr>
            <p:extLst>
              <p:ext uri="{D42A27DB-BD31-4B8C-83A1-F6EECF244321}">
                <p14:modId xmlns:p14="http://schemas.microsoft.com/office/powerpoint/2010/main" val="1090724834"/>
              </p:ext>
            </p:extLst>
          </p:nvPr>
        </p:nvGraphicFramePr>
        <p:xfrm>
          <a:off x="6834437" y="1487272"/>
          <a:ext cx="2142625" cy="237738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List one observable feature of three invertebrates in the video. </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1.</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2.</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3. </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 name="Picture 2" descr="Image result for pencil">
            <a:extLst>
              <a:ext uri="{FF2B5EF4-FFF2-40B4-BE49-F238E27FC236}">
                <a16:creationId xmlns:a16="http://schemas.microsoft.com/office/drawing/2014/main" id="{48449C7B-7455-4020-B05B-E1501C3865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a:p>
        </p:txBody>
      </p:sp>
      <p:graphicFrame>
        <p:nvGraphicFramePr>
          <p:cNvPr id="202" name="Google Shape;202;p25"/>
          <p:cNvGraphicFramePr/>
          <p:nvPr/>
        </p:nvGraphicFramePr>
        <p:xfrm>
          <a:off x="6797363" y="614550"/>
          <a:ext cx="2192575" cy="1036260"/>
        </p:xfrm>
        <a:graphic>
          <a:graphicData uri="http://schemas.openxmlformats.org/drawingml/2006/table">
            <a:tbl>
              <a:tblPr>
                <a:noFill/>
                <a:tableStyleId>{6CDF1584-7675-40DB-AE02-53360848E2AD}</a:tableStyleId>
              </a:tblPr>
              <a:tblGrid>
                <a:gridCol w="2192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Can more than one feature be used for each invertebrate?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03" name="Google Shape;203;p25"/>
          <p:cNvSpPr/>
          <p:nvPr/>
        </p:nvSpPr>
        <p:spPr>
          <a:xfrm>
            <a:off x="552550" y="717450"/>
            <a:ext cx="6043800" cy="845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Match the observable features to the </a:t>
            </a:r>
            <a:r>
              <a:rPr lang="en-GB" sz="1800">
                <a:solidFill>
                  <a:schemeClr val="dk1"/>
                </a:solidFill>
                <a:latin typeface="Century Gothic"/>
                <a:ea typeface="Century Gothic"/>
                <a:cs typeface="Century Gothic"/>
                <a:sym typeface="Century Gothic"/>
              </a:rPr>
              <a:t>invertebrates </a:t>
            </a:r>
            <a:r>
              <a:rPr lang="en-GB" sz="1800">
                <a:latin typeface="Century Gothic"/>
                <a:ea typeface="Century Gothic"/>
                <a:cs typeface="Century Gothic"/>
                <a:sym typeface="Century Gothic"/>
              </a:rPr>
              <a:t>below.</a:t>
            </a:r>
            <a:endParaRPr sz="1800">
              <a:latin typeface="Century Gothic"/>
              <a:ea typeface="Century Gothic"/>
              <a:cs typeface="Century Gothic"/>
              <a:sym typeface="Century Gothic"/>
            </a:endParaRPr>
          </a:p>
        </p:txBody>
      </p:sp>
      <p:graphicFrame>
        <p:nvGraphicFramePr>
          <p:cNvPr id="204" name="Google Shape;204;p25"/>
          <p:cNvGraphicFramePr/>
          <p:nvPr/>
        </p:nvGraphicFramePr>
        <p:xfrm>
          <a:off x="6797370" y="1802875"/>
          <a:ext cx="2134500" cy="3093480"/>
        </p:xfrm>
        <a:graphic>
          <a:graphicData uri="http://schemas.openxmlformats.org/drawingml/2006/table">
            <a:tbl>
              <a:tblPr>
                <a:noFill/>
                <a:tableStyleId>{6CDF1584-7675-40DB-AE02-53360848E2AD}</a:tableStyleId>
              </a:tblPr>
              <a:tblGrid>
                <a:gridCol w="857525">
                  <a:extLst>
                    <a:ext uri="{9D8B030D-6E8A-4147-A177-3AD203B41FA5}">
                      <a16:colId xmlns:a16="http://schemas.microsoft.com/office/drawing/2014/main" val="20000"/>
                    </a:ext>
                  </a:extLst>
                </a:gridCol>
                <a:gridCol w="1276975">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84F"/>
                    </a:solidFill>
                  </a:tcPr>
                </a:tc>
                <a:tc>
                  <a:txBody>
                    <a:bodyPr/>
                    <a:lstStyle/>
                    <a:p>
                      <a:pPr marL="0" lvl="0" indent="0" algn="l" rtl="0">
                        <a:spcBef>
                          <a:spcPts val="0"/>
                        </a:spcBef>
                        <a:spcAft>
                          <a:spcPts val="0"/>
                        </a:spcAft>
                        <a:buNone/>
                      </a:pP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9E9E9E"/>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800" b="1">
                          <a:latin typeface="Century Gothic"/>
                          <a:ea typeface="Century Gothic"/>
                          <a:cs typeface="Century Gothic"/>
                          <a:sym typeface="Century Gothic"/>
                        </a:rPr>
                        <a:t>Observable feature </a:t>
                      </a:r>
                      <a:endParaRPr sz="800"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b="1">
                          <a:latin typeface="Century Gothic"/>
                          <a:ea typeface="Century Gothic"/>
                          <a:cs typeface="Century Gothic"/>
                          <a:sym typeface="Century Gothic"/>
                        </a:rPr>
                        <a:t>Definition </a:t>
                      </a:r>
                      <a:endParaRPr sz="800"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Soft body </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A body with no exoskeleton</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Tentacles </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Used to protect animals </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Exoskeleton</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A hard body covering</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Shell </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A type of exoskeleton </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Antennae </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Paired feelers on animal’s heads</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GB" sz="800">
                          <a:latin typeface="Century Gothic"/>
                          <a:ea typeface="Century Gothic"/>
                          <a:cs typeface="Century Gothic"/>
                          <a:sym typeface="Century Gothic"/>
                        </a:rPr>
                        <a:t>Claws </a:t>
                      </a:r>
                      <a:endParaRPr sz="8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dirty="0">
                          <a:latin typeface="Century Gothic"/>
                          <a:ea typeface="Century Gothic"/>
                          <a:cs typeface="Century Gothic"/>
                          <a:sym typeface="Century Gothic"/>
                        </a:rPr>
                        <a:t>Hooked structures on animal’s legs</a:t>
                      </a:r>
                      <a:endParaRPr sz="800" dirty="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05" name="Google Shape;205;p25" descr="Image result for beetle white background"/>
          <p:cNvPicPr preferRelativeResize="0"/>
          <p:nvPr/>
        </p:nvPicPr>
        <p:blipFill rotWithShape="1">
          <a:blip r:embed="rId3">
            <a:alphaModFix/>
          </a:blip>
          <a:srcRect/>
          <a:stretch/>
        </p:blipFill>
        <p:spPr>
          <a:xfrm>
            <a:off x="4895875" y="2120814"/>
            <a:ext cx="987825" cy="769223"/>
          </a:xfrm>
          <a:prstGeom prst="rect">
            <a:avLst/>
          </a:prstGeom>
          <a:noFill/>
          <a:ln>
            <a:noFill/>
          </a:ln>
        </p:spPr>
      </p:pic>
      <p:pic>
        <p:nvPicPr>
          <p:cNvPr id="206" name="Google Shape;206;p25"/>
          <p:cNvPicPr preferRelativeResize="0"/>
          <p:nvPr/>
        </p:nvPicPr>
        <p:blipFill rotWithShape="1">
          <a:blip r:embed="rId4">
            <a:alphaModFix/>
          </a:blip>
          <a:srcRect l="3754" t="8177" r="-1794" b="6461"/>
          <a:stretch/>
        </p:blipFill>
        <p:spPr>
          <a:xfrm>
            <a:off x="3294723" y="2248125"/>
            <a:ext cx="1326602" cy="647275"/>
          </a:xfrm>
          <a:prstGeom prst="rect">
            <a:avLst/>
          </a:prstGeom>
          <a:noFill/>
          <a:ln>
            <a:noFill/>
          </a:ln>
        </p:spPr>
      </p:pic>
      <p:pic>
        <p:nvPicPr>
          <p:cNvPr id="207" name="Google Shape;207;p25"/>
          <p:cNvPicPr preferRelativeResize="0"/>
          <p:nvPr/>
        </p:nvPicPr>
        <p:blipFill rotWithShape="1">
          <a:blip r:embed="rId5">
            <a:alphaModFix/>
          </a:blip>
          <a:srcRect l="3066" t="3117" r="4861" b="6006"/>
          <a:stretch/>
        </p:blipFill>
        <p:spPr>
          <a:xfrm>
            <a:off x="3046165" y="3204675"/>
            <a:ext cx="1559811" cy="1092925"/>
          </a:xfrm>
          <a:prstGeom prst="rect">
            <a:avLst/>
          </a:prstGeom>
          <a:noFill/>
          <a:ln>
            <a:noFill/>
          </a:ln>
        </p:spPr>
      </p:pic>
      <p:sp>
        <p:nvSpPr>
          <p:cNvPr id="208" name="Google Shape;208;p25"/>
          <p:cNvSpPr txBox="1"/>
          <p:nvPr/>
        </p:nvSpPr>
        <p:spPr>
          <a:xfrm>
            <a:off x="492675" y="1807600"/>
            <a:ext cx="2527500" cy="31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Observable features</a:t>
            </a:r>
            <a:endParaRPr sz="1800" b="1">
              <a:latin typeface="Century Gothic"/>
              <a:ea typeface="Century Gothic"/>
              <a:cs typeface="Century Gothic"/>
              <a:sym typeface="Century Gothic"/>
            </a:endParaRPr>
          </a:p>
          <a:p>
            <a:pPr marL="0" lvl="0" indent="0" algn="l" rtl="0">
              <a:spcBef>
                <a:spcPts val="0"/>
              </a:spcBef>
              <a:spcAft>
                <a:spcPts val="0"/>
              </a:spcAft>
              <a:buNone/>
            </a:pP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Exoskeleton</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Shell</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Antennae</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Soft body</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Tentacles </a:t>
            </a:r>
            <a:endParaRPr sz="1800">
              <a:latin typeface="Century Gothic"/>
              <a:ea typeface="Century Gothic"/>
              <a:cs typeface="Century Gothic"/>
              <a:sym typeface="Century Gothic"/>
            </a:endParaRPr>
          </a:p>
        </p:txBody>
      </p:sp>
      <p:sp>
        <p:nvSpPr>
          <p:cNvPr id="209" name="Google Shape;209;p25"/>
          <p:cNvSpPr txBox="1"/>
          <p:nvPr/>
        </p:nvSpPr>
        <p:spPr>
          <a:xfrm>
            <a:off x="3020275" y="1808150"/>
            <a:ext cx="16116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A: Hermit crab </a:t>
            </a:r>
            <a:endParaRPr>
              <a:latin typeface="Century Gothic"/>
              <a:ea typeface="Century Gothic"/>
              <a:cs typeface="Century Gothic"/>
              <a:sym typeface="Century Gothic"/>
            </a:endParaRPr>
          </a:p>
        </p:txBody>
      </p:sp>
      <p:sp>
        <p:nvSpPr>
          <p:cNvPr id="210" name="Google Shape;210;p25"/>
          <p:cNvSpPr txBox="1"/>
          <p:nvPr/>
        </p:nvSpPr>
        <p:spPr>
          <a:xfrm>
            <a:off x="3161650" y="3053250"/>
            <a:ext cx="14103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B: Cockroach</a:t>
            </a:r>
            <a:endParaRPr>
              <a:latin typeface="Century Gothic"/>
              <a:ea typeface="Century Gothic"/>
              <a:cs typeface="Century Gothic"/>
              <a:sym typeface="Century Gothic"/>
            </a:endParaRPr>
          </a:p>
        </p:txBody>
      </p:sp>
      <p:sp>
        <p:nvSpPr>
          <p:cNvPr id="211" name="Google Shape;211;p25"/>
          <p:cNvSpPr txBox="1"/>
          <p:nvPr/>
        </p:nvSpPr>
        <p:spPr>
          <a:xfrm>
            <a:off x="4773250" y="1808150"/>
            <a:ext cx="16116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D: Beatle </a:t>
            </a:r>
            <a:endParaRPr>
              <a:latin typeface="Century Gothic"/>
              <a:ea typeface="Century Gothic"/>
              <a:cs typeface="Century Gothic"/>
              <a:sym typeface="Century Gothic"/>
            </a:endParaRPr>
          </a:p>
        </p:txBody>
      </p:sp>
      <p:sp>
        <p:nvSpPr>
          <p:cNvPr id="212" name="Google Shape;212;p25"/>
          <p:cNvSpPr txBox="1"/>
          <p:nvPr/>
        </p:nvSpPr>
        <p:spPr>
          <a:xfrm>
            <a:off x="2768650" y="4213500"/>
            <a:ext cx="16116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C: Worm</a:t>
            </a:r>
            <a:endParaRPr>
              <a:latin typeface="Century Gothic"/>
              <a:ea typeface="Century Gothic"/>
              <a:cs typeface="Century Gothic"/>
              <a:sym typeface="Century Gothic"/>
            </a:endParaRPr>
          </a:p>
        </p:txBody>
      </p:sp>
      <p:sp>
        <p:nvSpPr>
          <p:cNvPr id="213" name="Google Shape;213;p25"/>
          <p:cNvSpPr txBox="1"/>
          <p:nvPr/>
        </p:nvSpPr>
        <p:spPr>
          <a:xfrm>
            <a:off x="4631983" y="3350250"/>
            <a:ext cx="11283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E: Jellyfish</a:t>
            </a:r>
            <a:endParaRPr>
              <a:latin typeface="Century Gothic"/>
              <a:ea typeface="Century Gothic"/>
              <a:cs typeface="Century Gothic"/>
              <a:sym typeface="Century Gothic"/>
            </a:endParaRPr>
          </a:p>
        </p:txBody>
      </p:sp>
      <p:pic>
        <p:nvPicPr>
          <p:cNvPr id="214" name="Google Shape;214;p25"/>
          <p:cNvPicPr preferRelativeResize="0"/>
          <p:nvPr/>
        </p:nvPicPr>
        <p:blipFill>
          <a:blip r:embed="rId6">
            <a:alphaModFix/>
          </a:blip>
          <a:stretch>
            <a:fillRect/>
          </a:stretch>
        </p:blipFill>
        <p:spPr>
          <a:xfrm>
            <a:off x="5657150" y="3100638"/>
            <a:ext cx="884025" cy="1933812"/>
          </a:xfrm>
          <a:prstGeom prst="rect">
            <a:avLst/>
          </a:prstGeom>
          <a:noFill/>
          <a:ln>
            <a:noFill/>
          </a:ln>
        </p:spPr>
      </p:pic>
      <p:pic>
        <p:nvPicPr>
          <p:cNvPr id="215" name="Google Shape;215;p25"/>
          <p:cNvPicPr preferRelativeResize="0"/>
          <p:nvPr/>
        </p:nvPicPr>
        <p:blipFill rotWithShape="1">
          <a:blip r:embed="rId7">
            <a:alphaModFix/>
          </a:blip>
          <a:srcRect/>
          <a:stretch/>
        </p:blipFill>
        <p:spPr>
          <a:xfrm>
            <a:off x="3161650" y="4529463"/>
            <a:ext cx="1145400" cy="438575"/>
          </a:xfrm>
          <a:prstGeom prst="rect">
            <a:avLst/>
          </a:prstGeom>
          <a:noFill/>
          <a:ln>
            <a:noFill/>
          </a:ln>
        </p:spPr>
      </p:pic>
      <p:pic>
        <p:nvPicPr>
          <p:cNvPr id="17" name="Picture 2" descr="Image result for pencil">
            <a:extLst>
              <a:ext uri="{FF2B5EF4-FFF2-40B4-BE49-F238E27FC236}">
                <a16:creationId xmlns:a16="http://schemas.microsoft.com/office/drawing/2014/main" id="{BBEE26C9-348C-4C8D-B00E-F876A153465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1658"/>
          <a:stretch/>
        </p:blipFill>
        <p:spPr bwMode="auto">
          <a:xfrm>
            <a:off x="8190235" y="-258690"/>
            <a:ext cx="953765" cy="797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a:p>
        </p:txBody>
      </p:sp>
      <p:sp>
        <p:nvSpPr>
          <p:cNvPr id="221" name="Google Shape;221;p26"/>
          <p:cNvSpPr/>
          <p:nvPr/>
        </p:nvSpPr>
        <p:spPr>
          <a:xfrm>
            <a:off x="552550" y="717450"/>
            <a:ext cx="6132900" cy="7095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latin typeface="Century Gothic"/>
                <a:ea typeface="Century Gothic"/>
                <a:cs typeface="Century Gothic"/>
                <a:sym typeface="Century Gothic"/>
              </a:rPr>
              <a:t>Classify the following animals with the observable features below. </a:t>
            </a:r>
            <a:endParaRPr sz="1600">
              <a:latin typeface="Century Gothic"/>
              <a:ea typeface="Century Gothic"/>
              <a:cs typeface="Century Gothic"/>
              <a:sym typeface="Century Gothic"/>
            </a:endParaRPr>
          </a:p>
        </p:txBody>
      </p:sp>
      <p:graphicFrame>
        <p:nvGraphicFramePr>
          <p:cNvPr id="222" name="Google Shape;222;p26"/>
          <p:cNvGraphicFramePr/>
          <p:nvPr/>
        </p:nvGraphicFramePr>
        <p:xfrm>
          <a:off x="552550" y="1530300"/>
          <a:ext cx="6177750" cy="3352590"/>
        </p:xfrm>
        <a:graphic>
          <a:graphicData uri="http://schemas.openxmlformats.org/drawingml/2006/table">
            <a:tbl>
              <a:tblPr>
                <a:noFill/>
                <a:tableStyleId>{6CDF1584-7675-40DB-AE02-53360848E2AD}</a:tableStyleId>
              </a:tblPr>
              <a:tblGrid>
                <a:gridCol w="1047250">
                  <a:extLst>
                    <a:ext uri="{9D8B030D-6E8A-4147-A177-3AD203B41FA5}">
                      <a16:colId xmlns:a16="http://schemas.microsoft.com/office/drawing/2014/main" val="20000"/>
                    </a:ext>
                  </a:extLst>
                </a:gridCol>
                <a:gridCol w="2307000">
                  <a:extLst>
                    <a:ext uri="{9D8B030D-6E8A-4147-A177-3AD203B41FA5}">
                      <a16:colId xmlns:a16="http://schemas.microsoft.com/office/drawing/2014/main" val="20001"/>
                    </a:ext>
                  </a:extLst>
                </a:gridCol>
                <a:gridCol w="2823500">
                  <a:extLst>
                    <a:ext uri="{9D8B030D-6E8A-4147-A177-3AD203B41FA5}">
                      <a16:colId xmlns:a16="http://schemas.microsoft.com/office/drawing/2014/main" val="20002"/>
                    </a:ext>
                  </a:extLst>
                </a:gridCol>
              </a:tblGrid>
              <a:tr h="4928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Observable feature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Definition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Invertebrates with this feature </a:t>
                      </a:r>
                      <a:endParaRPr sz="12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2437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Soft body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dk1"/>
                          </a:solidFill>
                          <a:latin typeface="Century Gothic"/>
                          <a:ea typeface="Century Gothic"/>
                          <a:cs typeface="Century Gothic"/>
                          <a:sym typeface="Century Gothic"/>
                        </a:rPr>
                        <a:t>A body with no exoskeleton</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600">
                          <a:latin typeface="Century Gothic"/>
                          <a:ea typeface="Century Gothic"/>
                          <a:cs typeface="Century Gothic"/>
                          <a:sym typeface="Century Gothic"/>
                        </a:rPr>
                        <a:t>5, </a:t>
                      </a:r>
                      <a:endParaRPr sz="16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416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Tentacles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Used to protect animals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Exoskeleton</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hard body covering</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Shell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type of exoskeleton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529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Antennae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Paired feelers on animal’s heads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529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Claws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Hooked structures on animal’s legs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pic>
        <p:nvPicPr>
          <p:cNvPr id="223" name="Google Shape;223;p26"/>
          <p:cNvPicPr preferRelativeResize="0"/>
          <p:nvPr/>
        </p:nvPicPr>
        <p:blipFill>
          <a:blip r:embed="rId3">
            <a:alphaModFix/>
          </a:blip>
          <a:stretch>
            <a:fillRect/>
          </a:stretch>
        </p:blipFill>
        <p:spPr>
          <a:xfrm>
            <a:off x="7973874" y="3580249"/>
            <a:ext cx="1035668" cy="438550"/>
          </a:xfrm>
          <a:prstGeom prst="rect">
            <a:avLst/>
          </a:prstGeom>
          <a:noFill/>
          <a:ln>
            <a:noFill/>
          </a:ln>
        </p:spPr>
      </p:pic>
      <p:pic>
        <p:nvPicPr>
          <p:cNvPr id="224" name="Google Shape;224;p26" descr="Image result for echinodermata white background"/>
          <p:cNvPicPr preferRelativeResize="0"/>
          <p:nvPr/>
        </p:nvPicPr>
        <p:blipFill rotWithShape="1">
          <a:blip r:embed="rId4">
            <a:alphaModFix/>
          </a:blip>
          <a:srcRect/>
          <a:stretch/>
        </p:blipFill>
        <p:spPr>
          <a:xfrm>
            <a:off x="7961565" y="1703337"/>
            <a:ext cx="945924" cy="709452"/>
          </a:xfrm>
          <a:prstGeom prst="rect">
            <a:avLst/>
          </a:prstGeom>
          <a:noFill/>
          <a:ln>
            <a:noFill/>
          </a:ln>
        </p:spPr>
      </p:pic>
      <p:pic>
        <p:nvPicPr>
          <p:cNvPr id="225" name="Google Shape;225;p26"/>
          <p:cNvPicPr preferRelativeResize="0"/>
          <p:nvPr/>
        </p:nvPicPr>
        <p:blipFill rotWithShape="1">
          <a:blip r:embed="rId5">
            <a:alphaModFix/>
          </a:blip>
          <a:srcRect/>
          <a:stretch/>
        </p:blipFill>
        <p:spPr>
          <a:xfrm>
            <a:off x="6876502" y="916137"/>
            <a:ext cx="961325" cy="810462"/>
          </a:xfrm>
          <a:prstGeom prst="rect">
            <a:avLst/>
          </a:prstGeom>
          <a:noFill/>
          <a:ln>
            <a:noFill/>
          </a:ln>
        </p:spPr>
      </p:pic>
      <p:pic>
        <p:nvPicPr>
          <p:cNvPr id="226" name="Google Shape;226;p26"/>
          <p:cNvPicPr preferRelativeResize="0"/>
          <p:nvPr/>
        </p:nvPicPr>
        <p:blipFill rotWithShape="1">
          <a:blip r:embed="rId6">
            <a:alphaModFix/>
          </a:blip>
          <a:srcRect/>
          <a:stretch/>
        </p:blipFill>
        <p:spPr>
          <a:xfrm>
            <a:off x="6784475" y="2040538"/>
            <a:ext cx="1145399" cy="438575"/>
          </a:xfrm>
          <a:prstGeom prst="rect">
            <a:avLst/>
          </a:prstGeom>
          <a:noFill/>
          <a:ln>
            <a:noFill/>
          </a:ln>
        </p:spPr>
      </p:pic>
      <p:pic>
        <p:nvPicPr>
          <p:cNvPr id="227" name="Google Shape;227;p26"/>
          <p:cNvPicPr preferRelativeResize="0"/>
          <p:nvPr/>
        </p:nvPicPr>
        <p:blipFill>
          <a:blip r:embed="rId7">
            <a:alphaModFix/>
          </a:blip>
          <a:stretch>
            <a:fillRect/>
          </a:stretch>
        </p:blipFill>
        <p:spPr>
          <a:xfrm>
            <a:off x="8107064" y="2674165"/>
            <a:ext cx="768274" cy="644709"/>
          </a:xfrm>
          <a:prstGeom prst="rect">
            <a:avLst/>
          </a:prstGeom>
          <a:noFill/>
          <a:ln>
            <a:noFill/>
          </a:ln>
        </p:spPr>
      </p:pic>
      <p:pic>
        <p:nvPicPr>
          <p:cNvPr id="228" name="Google Shape;228;p26"/>
          <p:cNvPicPr preferRelativeResize="0"/>
          <p:nvPr/>
        </p:nvPicPr>
        <p:blipFill rotWithShape="1">
          <a:blip r:embed="rId8">
            <a:alphaModFix/>
          </a:blip>
          <a:srcRect l="9966" t="1690" r="16752"/>
          <a:stretch/>
        </p:blipFill>
        <p:spPr>
          <a:xfrm>
            <a:off x="7066625" y="3447835"/>
            <a:ext cx="771200" cy="1599053"/>
          </a:xfrm>
          <a:prstGeom prst="rect">
            <a:avLst/>
          </a:prstGeom>
          <a:noFill/>
          <a:ln>
            <a:noFill/>
          </a:ln>
        </p:spPr>
      </p:pic>
      <p:pic>
        <p:nvPicPr>
          <p:cNvPr id="229" name="Google Shape;229;p26" descr="Image result for beetle white background"/>
          <p:cNvPicPr preferRelativeResize="0"/>
          <p:nvPr/>
        </p:nvPicPr>
        <p:blipFill rotWithShape="1">
          <a:blip r:embed="rId9">
            <a:alphaModFix/>
          </a:blip>
          <a:srcRect/>
          <a:stretch/>
        </p:blipFill>
        <p:spPr>
          <a:xfrm>
            <a:off x="8020435" y="4280170"/>
            <a:ext cx="957679" cy="748551"/>
          </a:xfrm>
          <a:prstGeom prst="rect">
            <a:avLst/>
          </a:prstGeom>
          <a:noFill/>
          <a:ln>
            <a:noFill/>
          </a:ln>
        </p:spPr>
      </p:pic>
      <p:pic>
        <p:nvPicPr>
          <p:cNvPr id="230" name="Google Shape;230;p26"/>
          <p:cNvPicPr preferRelativeResize="0"/>
          <p:nvPr/>
        </p:nvPicPr>
        <p:blipFill rotWithShape="1">
          <a:blip r:embed="rId10">
            <a:alphaModFix/>
          </a:blip>
          <a:srcRect l="3754" t="8177" r="-1794" b="6461"/>
          <a:stretch/>
        </p:blipFill>
        <p:spPr>
          <a:xfrm>
            <a:off x="6863250" y="338345"/>
            <a:ext cx="987825" cy="481980"/>
          </a:xfrm>
          <a:prstGeom prst="rect">
            <a:avLst/>
          </a:prstGeom>
          <a:noFill/>
          <a:ln>
            <a:noFill/>
          </a:ln>
        </p:spPr>
      </p:pic>
      <p:pic>
        <p:nvPicPr>
          <p:cNvPr id="231" name="Google Shape;231;p26"/>
          <p:cNvPicPr preferRelativeResize="0"/>
          <p:nvPr/>
        </p:nvPicPr>
        <p:blipFill rotWithShape="1">
          <a:blip r:embed="rId11">
            <a:alphaModFix/>
          </a:blip>
          <a:srcRect l="3066" t="3117" r="4861" b="6006"/>
          <a:stretch/>
        </p:blipFill>
        <p:spPr>
          <a:xfrm>
            <a:off x="6756449" y="4356511"/>
            <a:ext cx="1145401" cy="802562"/>
          </a:xfrm>
          <a:prstGeom prst="rect">
            <a:avLst/>
          </a:prstGeom>
          <a:noFill/>
          <a:ln>
            <a:noFill/>
          </a:ln>
        </p:spPr>
      </p:pic>
      <p:pic>
        <p:nvPicPr>
          <p:cNvPr id="232" name="Google Shape;232;p26"/>
          <p:cNvPicPr preferRelativeResize="0"/>
          <p:nvPr/>
        </p:nvPicPr>
        <p:blipFill>
          <a:blip r:embed="rId12">
            <a:alphaModFix/>
          </a:blip>
          <a:stretch>
            <a:fillRect/>
          </a:stretch>
        </p:blipFill>
        <p:spPr>
          <a:xfrm>
            <a:off x="7969929" y="920993"/>
            <a:ext cx="1145400" cy="791881"/>
          </a:xfrm>
          <a:prstGeom prst="rect">
            <a:avLst/>
          </a:prstGeom>
          <a:noFill/>
          <a:ln>
            <a:noFill/>
          </a:ln>
        </p:spPr>
      </p:pic>
      <p:pic>
        <p:nvPicPr>
          <p:cNvPr id="233" name="Google Shape;233;p26"/>
          <p:cNvPicPr preferRelativeResize="0"/>
          <p:nvPr/>
        </p:nvPicPr>
        <p:blipFill>
          <a:blip r:embed="rId13">
            <a:alphaModFix/>
          </a:blip>
          <a:stretch>
            <a:fillRect/>
          </a:stretch>
        </p:blipFill>
        <p:spPr>
          <a:xfrm>
            <a:off x="6879523" y="2658783"/>
            <a:ext cx="1145400" cy="705018"/>
          </a:xfrm>
          <a:prstGeom prst="rect">
            <a:avLst/>
          </a:prstGeom>
          <a:noFill/>
          <a:ln>
            <a:noFill/>
          </a:ln>
        </p:spPr>
      </p:pic>
      <p:sp>
        <p:nvSpPr>
          <p:cNvPr id="234" name="Google Shape;234;p26"/>
          <p:cNvSpPr txBox="1"/>
          <p:nvPr/>
        </p:nvSpPr>
        <p:spPr>
          <a:xfrm>
            <a:off x="7168000" y="77100"/>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1</a:t>
            </a:r>
            <a:endParaRPr b="1">
              <a:latin typeface="Century Gothic"/>
              <a:ea typeface="Century Gothic"/>
              <a:cs typeface="Century Gothic"/>
              <a:sym typeface="Century Gothic"/>
            </a:endParaRPr>
          </a:p>
        </p:txBody>
      </p:sp>
      <p:sp>
        <p:nvSpPr>
          <p:cNvPr id="235" name="Google Shape;235;p26"/>
          <p:cNvSpPr txBox="1"/>
          <p:nvPr/>
        </p:nvSpPr>
        <p:spPr>
          <a:xfrm>
            <a:off x="8061764" y="813799"/>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2</a:t>
            </a:r>
            <a:endParaRPr b="1">
              <a:latin typeface="Century Gothic"/>
              <a:ea typeface="Century Gothic"/>
              <a:cs typeface="Century Gothic"/>
              <a:sym typeface="Century Gothic"/>
            </a:endParaRPr>
          </a:p>
        </p:txBody>
      </p:sp>
      <p:sp>
        <p:nvSpPr>
          <p:cNvPr id="236" name="Google Shape;236;p26"/>
          <p:cNvSpPr txBox="1"/>
          <p:nvPr/>
        </p:nvSpPr>
        <p:spPr>
          <a:xfrm>
            <a:off x="7360700" y="898200"/>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3</a:t>
            </a:r>
            <a:endParaRPr b="1">
              <a:latin typeface="Century Gothic"/>
              <a:ea typeface="Century Gothic"/>
              <a:cs typeface="Century Gothic"/>
              <a:sym typeface="Century Gothic"/>
            </a:endParaRPr>
          </a:p>
        </p:txBody>
      </p:sp>
      <p:sp>
        <p:nvSpPr>
          <p:cNvPr id="237" name="Google Shape;237;p26"/>
          <p:cNvSpPr txBox="1"/>
          <p:nvPr/>
        </p:nvSpPr>
        <p:spPr>
          <a:xfrm>
            <a:off x="7883814" y="2019512"/>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4</a:t>
            </a:r>
            <a:endParaRPr b="1">
              <a:latin typeface="Century Gothic"/>
              <a:ea typeface="Century Gothic"/>
              <a:cs typeface="Century Gothic"/>
              <a:sym typeface="Century Gothic"/>
            </a:endParaRPr>
          </a:p>
        </p:txBody>
      </p:sp>
      <p:sp>
        <p:nvSpPr>
          <p:cNvPr id="238" name="Google Shape;238;p26"/>
          <p:cNvSpPr txBox="1"/>
          <p:nvPr/>
        </p:nvSpPr>
        <p:spPr>
          <a:xfrm>
            <a:off x="6879525" y="1822400"/>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5</a:t>
            </a:r>
            <a:endParaRPr b="1">
              <a:latin typeface="Century Gothic"/>
              <a:ea typeface="Century Gothic"/>
              <a:cs typeface="Century Gothic"/>
              <a:sym typeface="Century Gothic"/>
            </a:endParaRPr>
          </a:p>
        </p:txBody>
      </p:sp>
      <p:sp>
        <p:nvSpPr>
          <p:cNvPr id="239" name="Google Shape;239;p26"/>
          <p:cNvSpPr txBox="1"/>
          <p:nvPr/>
        </p:nvSpPr>
        <p:spPr>
          <a:xfrm>
            <a:off x="7961564" y="2707499"/>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6</a:t>
            </a:r>
            <a:endParaRPr b="1">
              <a:latin typeface="Century Gothic"/>
              <a:ea typeface="Century Gothic"/>
              <a:cs typeface="Century Gothic"/>
              <a:sym typeface="Century Gothic"/>
            </a:endParaRPr>
          </a:p>
        </p:txBody>
      </p:sp>
      <p:sp>
        <p:nvSpPr>
          <p:cNvPr id="240" name="Google Shape;240;p26"/>
          <p:cNvSpPr txBox="1"/>
          <p:nvPr/>
        </p:nvSpPr>
        <p:spPr>
          <a:xfrm>
            <a:off x="6784475" y="2658775"/>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7</a:t>
            </a:r>
            <a:endParaRPr b="1">
              <a:latin typeface="Century Gothic"/>
              <a:ea typeface="Century Gothic"/>
              <a:cs typeface="Century Gothic"/>
              <a:sym typeface="Century Gothic"/>
            </a:endParaRPr>
          </a:p>
        </p:txBody>
      </p:sp>
      <p:sp>
        <p:nvSpPr>
          <p:cNvPr id="241" name="Google Shape;241;p26"/>
          <p:cNvSpPr txBox="1"/>
          <p:nvPr/>
        </p:nvSpPr>
        <p:spPr>
          <a:xfrm>
            <a:off x="8206889" y="3350199"/>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8</a:t>
            </a:r>
            <a:endParaRPr b="1">
              <a:latin typeface="Century Gothic"/>
              <a:ea typeface="Century Gothic"/>
              <a:cs typeface="Century Gothic"/>
              <a:sym typeface="Century Gothic"/>
            </a:endParaRPr>
          </a:p>
        </p:txBody>
      </p:sp>
      <p:sp>
        <p:nvSpPr>
          <p:cNvPr id="242" name="Google Shape;242;p26"/>
          <p:cNvSpPr txBox="1"/>
          <p:nvPr/>
        </p:nvSpPr>
        <p:spPr>
          <a:xfrm>
            <a:off x="6938450" y="4029025"/>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9</a:t>
            </a:r>
            <a:endParaRPr b="1">
              <a:latin typeface="Century Gothic"/>
              <a:ea typeface="Century Gothic"/>
              <a:cs typeface="Century Gothic"/>
              <a:sym typeface="Century Gothic"/>
            </a:endParaRPr>
          </a:p>
        </p:txBody>
      </p:sp>
      <p:sp>
        <p:nvSpPr>
          <p:cNvPr id="243" name="Google Shape;243;p26"/>
          <p:cNvSpPr txBox="1"/>
          <p:nvPr/>
        </p:nvSpPr>
        <p:spPr>
          <a:xfrm>
            <a:off x="8208455" y="4050124"/>
            <a:ext cx="411234"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10</a:t>
            </a:r>
            <a:endParaRPr b="1">
              <a:latin typeface="Century Gothic"/>
              <a:ea typeface="Century Gothic"/>
              <a:cs typeface="Century Gothic"/>
              <a:sym typeface="Century Gothic"/>
            </a:endParaRPr>
          </a:p>
        </p:txBody>
      </p:sp>
      <p:sp>
        <p:nvSpPr>
          <p:cNvPr id="244" name="Google Shape;244;p26"/>
          <p:cNvSpPr txBox="1"/>
          <p:nvPr/>
        </p:nvSpPr>
        <p:spPr>
          <a:xfrm>
            <a:off x="6781329" y="4718400"/>
            <a:ext cx="412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Century Gothic"/>
                <a:ea typeface="Century Gothic"/>
                <a:cs typeface="Century Gothic"/>
                <a:sym typeface="Century Gothic"/>
              </a:rPr>
              <a:t>11</a:t>
            </a:r>
            <a:endParaRPr b="1" dirty="0">
              <a:latin typeface="Century Gothic"/>
              <a:ea typeface="Century Gothic"/>
              <a:cs typeface="Century Gothic"/>
              <a:sym typeface="Century Gothic"/>
            </a:endParaRPr>
          </a:p>
        </p:txBody>
      </p:sp>
      <p:pic>
        <p:nvPicPr>
          <p:cNvPr id="27" name="Picture 2" descr="Image result for pencil">
            <a:extLst>
              <a:ext uri="{FF2B5EF4-FFF2-40B4-BE49-F238E27FC236}">
                <a16:creationId xmlns:a16="http://schemas.microsoft.com/office/drawing/2014/main" id="{FDD440A3-CC96-488C-89DA-D92DA379C2E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11658"/>
          <a:stretch/>
        </p:blipFill>
        <p:spPr bwMode="auto">
          <a:xfrm>
            <a:off x="8105055" y="0"/>
            <a:ext cx="984270" cy="822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a:p>
        </p:txBody>
      </p:sp>
      <p:sp>
        <p:nvSpPr>
          <p:cNvPr id="250" name="Google Shape;250;p27"/>
          <p:cNvSpPr txBox="1">
            <a:spLocks noGrp="1"/>
          </p:cNvSpPr>
          <p:nvPr>
            <p:ph type="body" idx="2"/>
          </p:nvPr>
        </p:nvSpPr>
        <p:spPr>
          <a:xfrm>
            <a:off x="486425" y="697425"/>
            <a:ext cx="6198600" cy="13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97% of animals on Earth are invertebrates. They live in the ocean, in the ground and on the land. </a:t>
            </a:r>
            <a:endParaRPr sz="1400">
              <a:solidFill>
                <a:schemeClr val="dk1"/>
              </a:solidFill>
            </a:endParaRPr>
          </a:p>
          <a:p>
            <a:pPr marL="0" lvl="0" indent="0" algn="l" rtl="0">
              <a:spcBef>
                <a:spcPts val="1600"/>
              </a:spcBef>
              <a:spcAft>
                <a:spcPts val="1600"/>
              </a:spcAft>
              <a:buClr>
                <a:schemeClr val="dk1"/>
              </a:buClr>
              <a:buSzPts val="1100"/>
              <a:buFont typeface="Arial"/>
              <a:buNone/>
            </a:pPr>
            <a:r>
              <a:rPr lang="en-GB" sz="1400">
                <a:solidFill>
                  <a:schemeClr val="dk1"/>
                </a:solidFill>
              </a:rPr>
              <a:t>You will need to create keys to classify (group) animals using the observable features of invertebrates.  </a:t>
            </a:r>
            <a:endParaRPr sz="1400">
              <a:solidFill>
                <a:schemeClr val="dk1"/>
              </a:solidFill>
            </a:endParaRPr>
          </a:p>
        </p:txBody>
      </p:sp>
      <p:graphicFrame>
        <p:nvGraphicFramePr>
          <p:cNvPr id="251" name="Google Shape;251;p27"/>
          <p:cNvGraphicFramePr/>
          <p:nvPr>
            <p:extLst>
              <p:ext uri="{D42A27DB-BD31-4B8C-83A1-F6EECF244321}">
                <p14:modId xmlns:p14="http://schemas.microsoft.com/office/powerpoint/2010/main" val="2470884738"/>
              </p:ext>
            </p:extLst>
          </p:nvPr>
        </p:nvGraphicFramePr>
        <p:xfrm>
          <a:off x="6834437" y="1108597"/>
          <a:ext cx="2142625" cy="120390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Why do you need to know the observable features of invertebrates? </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2" name="Google Shape;252;p27"/>
          <p:cNvPicPr preferRelativeResize="0"/>
          <p:nvPr/>
        </p:nvPicPr>
        <p:blipFill>
          <a:blip r:embed="rId3">
            <a:alphaModFix/>
          </a:blip>
          <a:stretch>
            <a:fillRect/>
          </a:stretch>
        </p:blipFill>
        <p:spPr>
          <a:xfrm>
            <a:off x="847625" y="2018325"/>
            <a:ext cx="4235899" cy="2985125"/>
          </a:xfrm>
          <a:prstGeom prst="rect">
            <a:avLst/>
          </a:prstGeom>
          <a:noFill/>
          <a:ln>
            <a:noFill/>
          </a:ln>
        </p:spPr>
      </p:pic>
      <p:pic>
        <p:nvPicPr>
          <p:cNvPr id="6" name="Picture 2" descr="Image result for pencil">
            <a:extLst>
              <a:ext uri="{FF2B5EF4-FFF2-40B4-BE49-F238E27FC236}">
                <a16:creationId xmlns:a16="http://schemas.microsoft.com/office/drawing/2014/main" id="{09AE78B9-69BB-4831-9746-4E20C066B1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a:p>
        </p:txBody>
      </p:sp>
      <p:graphicFrame>
        <p:nvGraphicFramePr>
          <p:cNvPr id="258" name="Google Shape;258;p28"/>
          <p:cNvGraphicFramePr/>
          <p:nvPr>
            <p:extLst>
              <p:ext uri="{D42A27DB-BD31-4B8C-83A1-F6EECF244321}">
                <p14:modId xmlns:p14="http://schemas.microsoft.com/office/powerpoint/2010/main" val="1289014413"/>
              </p:ext>
            </p:extLst>
          </p:nvPr>
        </p:nvGraphicFramePr>
        <p:xfrm>
          <a:off x="6943000" y="1402252"/>
          <a:ext cx="2142625" cy="153918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This is a tick, Do you think it is an invertebrate? </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Justify your answer using observable features. </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59" name="Google Shape;259;p28"/>
          <p:cNvGraphicFramePr/>
          <p:nvPr/>
        </p:nvGraphicFramePr>
        <p:xfrm>
          <a:off x="442575" y="1385250"/>
          <a:ext cx="6296500" cy="3561050"/>
        </p:xfrm>
        <a:graphic>
          <a:graphicData uri="http://schemas.openxmlformats.org/drawingml/2006/table">
            <a:tbl>
              <a:tblPr>
                <a:noFill/>
                <a:tableStyleId>{6CDF1584-7675-40DB-AE02-53360848E2AD}</a:tableStyleId>
              </a:tblPr>
              <a:tblGrid>
                <a:gridCol w="1073500">
                  <a:extLst>
                    <a:ext uri="{9D8B030D-6E8A-4147-A177-3AD203B41FA5}">
                      <a16:colId xmlns:a16="http://schemas.microsoft.com/office/drawing/2014/main" val="20000"/>
                    </a:ext>
                  </a:extLst>
                </a:gridCol>
                <a:gridCol w="2124450">
                  <a:extLst>
                    <a:ext uri="{9D8B030D-6E8A-4147-A177-3AD203B41FA5}">
                      <a16:colId xmlns:a16="http://schemas.microsoft.com/office/drawing/2014/main" val="20001"/>
                    </a:ext>
                  </a:extLst>
                </a:gridCol>
                <a:gridCol w="3098550">
                  <a:extLst>
                    <a:ext uri="{9D8B030D-6E8A-4147-A177-3AD203B41FA5}">
                      <a16:colId xmlns:a16="http://schemas.microsoft.com/office/drawing/2014/main" val="20002"/>
                    </a:ext>
                  </a:extLst>
                </a:gridCol>
              </a:tblGrid>
              <a:tr h="5673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Observable feature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Definition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Invertebrates with this feature </a:t>
                      </a:r>
                      <a:endParaRPr sz="12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5673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Soft body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dk1"/>
                          </a:solidFill>
                          <a:latin typeface="Century Gothic"/>
                          <a:ea typeface="Century Gothic"/>
                          <a:cs typeface="Century Gothic"/>
                          <a:sym typeface="Century Gothic"/>
                        </a:rPr>
                        <a:t>A body with no exoskeleton</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Worms, jellyfish, octopus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2535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Tentacles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Used to protect animals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Jellyfish, octopus, squid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5673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Exoskeleton</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hard body covering</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Beatles, ants, spiders, grasshoppers, prawns, starfish and butterflies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Shell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type of exoskeleton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Snails, crabs, clams and mussels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Antennae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Paired feelers on animal’s heads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crabs, ants, butterflies, crickets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Claws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Hooked structures on animal’s legs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Scorpions, beetles, crabs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260" name="Google Shape;260;p28"/>
          <p:cNvSpPr txBox="1"/>
          <p:nvPr/>
        </p:nvSpPr>
        <p:spPr>
          <a:xfrm>
            <a:off x="328975" y="751650"/>
            <a:ext cx="6410100" cy="63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dk1"/>
                </a:solidFill>
                <a:latin typeface="Century Gothic"/>
                <a:ea typeface="Century Gothic"/>
                <a:cs typeface="Century Gothic"/>
                <a:sym typeface="Century Gothic"/>
              </a:rPr>
              <a:t>Invertebrates</a:t>
            </a:r>
            <a:r>
              <a:rPr lang="en-GB">
                <a:solidFill>
                  <a:schemeClr val="dk1"/>
                </a:solidFill>
                <a:latin typeface="Century Gothic"/>
                <a:ea typeface="Century Gothic"/>
                <a:cs typeface="Century Gothic"/>
                <a:sym typeface="Century Gothic"/>
              </a:rPr>
              <a:t> are animals that do not have a skeleton or a backbone inside their body. This makes their observable features very diverse. </a:t>
            </a:r>
            <a:endParaRPr/>
          </a:p>
        </p:txBody>
      </p:sp>
      <p:pic>
        <p:nvPicPr>
          <p:cNvPr id="261" name="Google Shape;261;p28"/>
          <p:cNvPicPr preferRelativeResize="0"/>
          <p:nvPr/>
        </p:nvPicPr>
        <p:blipFill>
          <a:blip r:embed="rId3">
            <a:alphaModFix/>
          </a:blip>
          <a:stretch>
            <a:fillRect/>
          </a:stretch>
        </p:blipFill>
        <p:spPr>
          <a:xfrm>
            <a:off x="6943000" y="3280427"/>
            <a:ext cx="2100125" cy="1772199"/>
          </a:xfrm>
          <a:prstGeom prst="rect">
            <a:avLst/>
          </a:prstGeom>
          <a:noFill/>
          <a:ln>
            <a:noFill/>
          </a:ln>
        </p:spPr>
      </p:pic>
      <p:pic>
        <p:nvPicPr>
          <p:cNvPr id="7" name="Picture 2" descr="Image result for pencil">
            <a:extLst>
              <a:ext uri="{FF2B5EF4-FFF2-40B4-BE49-F238E27FC236}">
                <a16:creationId xmlns:a16="http://schemas.microsoft.com/office/drawing/2014/main" id="{C1776413-46D8-4424-A870-5A51EC957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9"/>
          <p:cNvPicPr preferRelativeResize="0"/>
          <p:nvPr/>
        </p:nvPicPr>
        <p:blipFill>
          <a:blip r:embed="rId3">
            <a:alphaModFix/>
          </a:blip>
          <a:stretch>
            <a:fillRect/>
          </a:stretch>
        </p:blipFill>
        <p:spPr>
          <a:xfrm>
            <a:off x="7776445" y="3941060"/>
            <a:ext cx="1272299" cy="435317"/>
          </a:xfrm>
          <a:prstGeom prst="rect">
            <a:avLst/>
          </a:prstGeom>
          <a:noFill/>
          <a:ln>
            <a:noFill/>
          </a:ln>
        </p:spPr>
      </p:pic>
      <p:pic>
        <p:nvPicPr>
          <p:cNvPr id="267" name="Google Shape;267;p29"/>
          <p:cNvPicPr preferRelativeResize="0"/>
          <p:nvPr/>
        </p:nvPicPr>
        <p:blipFill>
          <a:blip r:embed="rId4">
            <a:alphaModFix/>
          </a:blip>
          <a:stretch>
            <a:fillRect/>
          </a:stretch>
        </p:blipFill>
        <p:spPr>
          <a:xfrm>
            <a:off x="7776457" y="2760551"/>
            <a:ext cx="1272300" cy="903206"/>
          </a:xfrm>
          <a:prstGeom prst="rect">
            <a:avLst/>
          </a:prstGeom>
          <a:noFill/>
          <a:ln>
            <a:noFill/>
          </a:ln>
        </p:spPr>
      </p:pic>
      <p:pic>
        <p:nvPicPr>
          <p:cNvPr id="268" name="Google Shape;268;p29"/>
          <p:cNvPicPr preferRelativeResize="0"/>
          <p:nvPr/>
        </p:nvPicPr>
        <p:blipFill rotWithShape="1">
          <a:blip r:embed="rId5">
            <a:alphaModFix/>
          </a:blip>
          <a:srcRect l="7283" t="2107" r="6516" b="11514"/>
          <a:stretch/>
        </p:blipFill>
        <p:spPr>
          <a:xfrm>
            <a:off x="6023668" y="4260750"/>
            <a:ext cx="1030419" cy="704700"/>
          </a:xfrm>
          <a:prstGeom prst="rect">
            <a:avLst/>
          </a:prstGeom>
          <a:noFill/>
          <a:ln>
            <a:noFill/>
          </a:ln>
        </p:spPr>
      </p:pic>
      <p:pic>
        <p:nvPicPr>
          <p:cNvPr id="269" name="Google Shape;269;p29"/>
          <p:cNvPicPr preferRelativeResize="0"/>
          <p:nvPr/>
        </p:nvPicPr>
        <p:blipFill>
          <a:blip r:embed="rId6">
            <a:alphaModFix/>
          </a:blip>
          <a:stretch>
            <a:fillRect/>
          </a:stretch>
        </p:blipFill>
        <p:spPr>
          <a:xfrm>
            <a:off x="7033938" y="3743352"/>
            <a:ext cx="748074" cy="597689"/>
          </a:xfrm>
          <a:prstGeom prst="rect">
            <a:avLst/>
          </a:prstGeom>
          <a:noFill/>
          <a:ln>
            <a:noFill/>
          </a:ln>
        </p:spPr>
      </p:pic>
      <p:pic>
        <p:nvPicPr>
          <p:cNvPr id="270" name="Google Shape;270;p29"/>
          <p:cNvPicPr preferRelativeResize="0"/>
          <p:nvPr/>
        </p:nvPicPr>
        <p:blipFill>
          <a:blip r:embed="rId7">
            <a:alphaModFix/>
          </a:blip>
          <a:stretch>
            <a:fillRect/>
          </a:stretch>
        </p:blipFill>
        <p:spPr>
          <a:xfrm>
            <a:off x="6180148" y="1495086"/>
            <a:ext cx="1691625" cy="1166090"/>
          </a:xfrm>
          <a:prstGeom prst="rect">
            <a:avLst/>
          </a:prstGeom>
          <a:noFill/>
          <a:ln>
            <a:noFill/>
          </a:ln>
        </p:spPr>
      </p:pic>
      <p:sp>
        <p:nvSpPr>
          <p:cNvPr id="271" name="Google Shape;271;p2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a:p>
        </p:txBody>
      </p:sp>
      <p:sp>
        <p:nvSpPr>
          <p:cNvPr id="272" name="Google Shape;272;p29"/>
          <p:cNvSpPr/>
          <p:nvPr/>
        </p:nvSpPr>
        <p:spPr>
          <a:xfrm>
            <a:off x="552550" y="719813"/>
            <a:ext cx="58968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chemeClr val="dk1"/>
                </a:solidFill>
                <a:latin typeface="Century Gothic"/>
                <a:ea typeface="Century Gothic"/>
                <a:cs typeface="Century Gothic"/>
                <a:sym typeface="Century Gothic"/>
              </a:rPr>
              <a:t>Classify the following animals with the observable features below. </a:t>
            </a:r>
            <a:endParaRPr sz="1800">
              <a:latin typeface="Century Gothic"/>
              <a:ea typeface="Century Gothic"/>
              <a:cs typeface="Century Gothic"/>
              <a:sym typeface="Century Gothic"/>
            </a:endParaRPr>
          </a:p>
        </p:txBody>
      </p:sp>
      <p:sp>
        <p:nvSpPr>
          <p:cNvPr id="273" name="Google Shape;273;p29"/>
          <p:cNvSpPr txBox="1"/>
          <p:nvPr/>
        </p:nvSpPr>
        <p:spPr>
          <a:xfrm>
            <a:off x="7017600" y="371813"/>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1</a:t>
            </a:r>
            <a:endParaRPr b="1">
              <a:latin typeface="Century Gothic"/>
              <a:ea typeface="Century Gothic"/>
              <a:cs typeface="Century Gothic"/>
              <a:sym typeface="Century Gothic"/>
            </a:endParaRPr>
          </a:p>
        </p:txBody>
      </p:sp>
      <p:sp>
        <p:nvSpPr>
          <p:cNvPr id="274" name="Google Shape;274;p29"/>
          <p:cNvSpPr txBox="1"/>
          <p:nvPr/>
        </p:nvSpPr>
        <p:spPr>
          <a:xfrm>
            <a:off x="8050838" y="683082"/>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2</a:t>
            </a:r>
            <a:endParaRPr b="1">
              <a:latin typeface="Century Gothic"/>
              <a:ea typeface="Century Gothic"/>
              <a:cs typeface="Century Gothic"/>
              <a:sym typeface="Century Gothic"/>
            </a:endParaRPr>
          </a:p>
        </p:txBody>
      </p:sp>
      <p:sp>
        <p:nvSpPr>
          <p:cNvPr id="275" name="Google Shape;275;p29"/>
          <p:cNvSpPr txBox="1"/>
          <p:nvPr/>
        </p:nvSpPr>
        <p:spPr>
          <a:xfrm>
            <a:off x="6270863" y="1583750"/>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3</a:t>
            </a:r>
            <a:endParaRPr b="1">
              <a:latin typeface="Century Gothic"/>
              <a:ea typeface="Century Gothic"/>
              <a:cs typeface="Century Gothic"/>
              <a:sym typeface="Century Gothic"/>
            </a:endParaRPr>
          </a:p>
        </p:txBody>
      </p:sp>
      <p:sp>
        <p:nvSpPr>
          <p:cNvPr id="276" name="Google Shape;276;p29"/>
          <p:cNvSpPr txBox="1"/>
          <p:nvPr/>
        </p:nvSpPr>
        <p:spPr>
          <a:xfrm>
            <a:off x="7980520" y="1645926"/>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4</a:t>
            </a:r>
            <a:endParaRPr b="1">
              <a:latin typeface="Century Gothic"/>
              <a:ea typeface="Century Gothic"/>
              <a:cs typeface="Century Gothic"/>
              <a:sym typeface="Century Gothic"/>
            </a:endParaRPr>
          </a:p>
        </p:txBody>
      </p:sp>
      <p:sp>
        <p:nvSpPr>
          <p:cNvPr id="277" name="Google Shape;277;p29"/>
          <p:cNvSpPr txBox="1"/>
          <p:nvPr/>
        </p:nvSpPr>
        <p:spPr>
          <a:xfrm>
            <a:off x="6169400" y="2628950"/>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5</a:t>
            </a:r>
            <a:endParaRPr b="1">
              <a:latin typeface="Century Gothic"/>
              <a:ea typeface="Century Gothic"/>
              <a:cs typeface="Century Gothic"/>
              <a:sym typeface="Century Gothic"/>
            </a:endParaRPr>
          </a:p>
        </p:txBody>
      </p:sp>
      <p:sp>
        <p:nvSpPr>
          <p:cNvPr id="278" name="Google Shape;278;p29"/>
          <p:cNvSpPr txBox="1"/>
          <p:nvPr/>
        </p:nvSpPr>
        <p:spPr>
          <a:xfrm>
            <a:off x="8704945" y="2537264"/>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6</a:t>
            </a:r>
            <a:endParaRPr b="1">
              <a:latin typeface="Century Gothic"/>
              <a:ea typeface="Century Gothic"/>
              <a:cs typeface="Century Gothic"/>
              <a:sym typeface="Century Gothic"/>
            </a:endParaRPr>
          </a:p>
        </p:txBody>
      </p:sp>
      <p:sp>
        <p:nvSpPr>
          <p:cNvPr id="279" name="Google Shape;279;p29"/>
          <p:cNvSpPr txBox="1"/>
          <p:nvPr/>
        </p:nvSpPr>
        <p:spPr>
          <a:xfrm>
            <a:off x="6904025" y="3728938"/>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7</a:t>
            </a:r>
            <a:endParaRPr b="1">
              <a:latin typeface="Century Gothic"/>
              <a:ea typeface="Century Gothic"/>
              <a:cs typeface="Century Gothic"/>
              <a:sym typeface="Century Gothic"/>
            </a:endParaRPr>
          </a:p>
        </p:txBody>
      </p:sp>
      <p:sp>
        <p:nvSpPr>
          <p:cNvPr id="280" name="Google Shape;280;p29"/>
          <p:cNvSpPr txBox="1"/>
          <p:nvPr/>
        </p:nvSpPr>
        <p:spPr>
          <a:xfrm>
            <a:off x="8269358" y="3663739"/>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8</a:t>
            </a:r>
            <a:endParaRPr b="1">
              <a:latin typeface="Century Gothic"/>
              <a:ea typeface="Century Gothic"/>
              <a:cs typeface="Century Gothic"/>
              <a:sym typeface="Century Gothic"/>
            </a:endParaRPr>
          </a:p>
        </p:txBody>
      </p:sp>
      <p:graphicFrame>
        <p:nvGraphicFramePr>
          <p:cNvPr id="281" name="Google Shape;281;p29"/>
          <p:cNvGraphicFramePr/>
          <p:nvPr/>
        </p:nvGraphicFramePr>
        <p:xfrm>
          <a:off x="552550" y="1530300"/>
          <a:ext cx="5471125" cy="3474510"/>
        </p:xfrm>
        <a:graphic>
          <a:graphicData uri="http://schemas.openxmlformats.org/drawingml/2006/table">
            <a:tbl>
              <a:tblPr>
                <a:noFill/>
                <a:tableStyleId>{6CDF1584-7675-40DB-AE02-53360848E2AD}</a:tableStyleId>
              </a:tblPr>
              <a:tblGrid>
                <a:gridCol w="1567850">
                  <a:extLst>
                    <a:ext uri="{9D8B030D-6E8A-4147-A177-3AD203B41FA5}">
                      <a16:colId xmlns:a16="http://schemas.microsoft.com/office/drawing/2014/main" val="20000"/>
                    </a:ext>
                  </a:extLst>
                </a:gridCol>
                <a:gridCol w="2054300">
                  <a:extLst>
                    <a:ext uri="{9D8B030D-6E8A-4147-A177-3AD203B41FA5}">
                      <a16:colId xmlns:a16="http://schemas.microsoft.com/office/drawing/2014/main" val="20001"/>
                    </a:ext>
                  </a:extLst>
                </a:gridCol>
                <a:gridCol w="1848975">
                  <a:extLst>
                    <a:ext uri="{9D8B030D-6E8A-4147-A177-3AD203B41FA5}">
                      <a16:colId xmlns:a16="http://schemas.microsoft.com/office/drawing/2014/main" val="20002"/>
                    </a:ext>
                  </a:extLst>
                </a:gridCol>
              </a:tblGrid>
              <a:tr h="53065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Observable feature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Definition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Invertebrates with this feature </a:t>
                      </a:r>
                      <a:endParaRPr sz="12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5306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Soft body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dk1"/>
                          </a:solidFill>
                          <a:latin typeface="Century Gothic"/>
                          <a:ea typeface="Century Gothic"/>
                          <a:cs typeface="Century Gothic"/>
                          <a:sym typeface="Century Gothic"/>
                        </a:rPr>
                        <a:t>A body with no exoskeleton</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570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Tentacles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Used to protect animals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415625">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Exoskeleton</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hard body covering</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255675">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Shell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type of exoskeleton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5306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Antennae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Paired feelers on animal’s heads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5306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Claws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Hooked structures on animal’s legs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pic>
        <p:nvPicPr>
          <p:cNvPr id="282" name="Google Shape;282;p29"/>
          <p:cNvPicPr preferRelativeResize="0"/>
          <p:nvPr/>
        </p:nvPicPr>
        <p:blipFill>
          <a:blip r:embed="rId8">
            <a:alphaModFix/>
          </a:blip>
          <a:stretch>
            <a:fillRect/>
          </a:stretch>
        </p:blipFill>
        <p:spPr>
          <a:xfrm>
            <a:off x="8108658" y="2006312"/>
            <a:ext cx="607875" cy="572625"/>
          </a:xfrm>
          <a:prstGeom prst="rect">
            <a:avLst/>
          </a:prstGeom>
          <a:noFill/>
          <a:ln>
            <a:noFill/>
          </a:ln>
        </p:spPr>
      </p:pic>
      <p:sp>
        <p:nvSpPr>
          <p:cNvPr id="283" name="Google Shape;283;p29"/>
          <p:cNvSpPr txBox="1"/>
          <p:nvPr/>
        </p:nvSpPr>
        <p:spPr>
          <a:xfrm>
            <a:off x="6100138" y="4071988"/>
            <a:ext cx="286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9</a:t>
            </a:r>
            <a:endParaRPr b="1">
              <a:latin typeface="Century Gothic"/>
              <a:ea typeface="Century Gothic"/>
              <a:cs typeface="Century Gothic"/>
              <a:sym typeface="Century Gothic"/>
            </a:endParaRPr>
          </a:p>
        </p:txBody>
      </p:sp>
      <p:pic>
        <p:nvPicPr>
          <p:cNvPr id="284" name="Google Shape;284;p29"/>
          <p:cNvPicPr preferRelativeResize="0"/>
          <p:nvPr/>
        </p:nvPicPr>
        <p:blipFill>
          <a:blip r:embed="rId9">
            <a:alphaModFix/>
          </a:blip>
          <a:stretch>
            <a:fillRect/>
          </a:stretch>
        </p:blipFill>
        <p:spPr>
          <a:xfrm>
            <a:off x="6557363" y="831602"/>
            <a:ext cx="1206975" cy="752150"/>
          </a:xfrm>
          <a:prstGeom prst="rect">
            <a:avLst/>
          </a:prstGeom>
          <a:noFill/>
          <a:ln>
            <a:noFill/>
          </a:ln>
        </p:spPr>
      </p:pic>
      <p:pic>
        <p:nvPicPr>
          <p:cNvPr id="285" name="Google Shape;285;p29"/>
          <p:cNvPicPr preferRelativeResize="0"/>
          <p:nvPr/>
        </p:nvPicPr>
        <p:blipFill>
          <a:blip r:embed="rId10">
            <a:alphaModFix/>
          </a:blip>
          <a:stretch>
            <a:fillRect/>
          </a:stretch>
        </p:blipFill>
        <p:spPr>
          <a:xfrm>
            <a:off x="6169412" y="2901475"/>
            <a:ext cx="1612588" cy="930225"/>
          </a:xfrm>
          <a:prstGeom prst="rect">
            <a:avLst/>
          </a:prstGeom>
          <a:noFill/>
          <a:ln>
            <a:noFill/>
          </a:ln>
        </p:spPr>
      </p:pic>
      <p:pic>
        <p:nvPicPr>
          <p:cNvPr id="286" name="Google Shape;286;p29"/>
          <p:cNvPicPr preferRelativeResize="0"/>
          <p:nvPr/>
        </p:nvPicPr>
        <p:blipFill rotWithShape="1">
          <a:blip r:embed="rId11">
            <a:alphaModFix/>
          </a:blip>
          <a:srcRect l="1565" t="4707"/>
          <a:stretch/>
        </p:blipFill>
        <p:spPr>
          <a:xfrm>
            <a:off x="7888566" y="1047720"/>
            <a:ext cx="1191759" cy="704700"/>
          </a:xfrm>
          <a:prstGeom prst="rect">
            <a:avLst/>
          </a:prstGeom>
          <a:noFill/>
          <a:ln>
            <a:noFill/>
          </a:ln>
        </p:spPr>
      </p:pic>
      <p:pic>
        <p:nvPicPr>
          <p:cNvPr id="287" name="Google Shape;287;p29"/>
          <p:cNvPicPr preferRelativeResize="0"/>
          <p:nvPr/>
        </p:nvPicPr>
        <p:blipFill>
          <a:blip r:embed="rId12">
            <a:alphaModFix/>
          </a:blip>
          <a:stretch>
            <a:fillRect/>
          </a:stretch>
        </p:blipFill>
        <p:spPr>
          <a:xfrm>
            <a:off x="7758775" y="4430376"/>
            <a:ext cx="915233" cy="704700"/>
          </a:xfrm>
          <a:prstGeom prst="rect">
            <a:avLst/>
          </a:prstGeom>
          <a:noFill/>
          <a:ln>
            <a:noFill/>
          </a:ln>
        </p:spPr>
      </p:pic>
      <p:sp>
        <p:nvSpPr>
          <p:cNvPr id="288" name="Google Shape;288;p29"/>
          <p:cNvSpPr txBox="1"/>
          <p:nvPr/>
        </p:nvSpPr>
        <p:spPr>
          <a:xfrm>
            <a:off x="7304099" y="4439100"/>
            <a:ext cx="4602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10</a:t>
            </a:r>
            <a:endParaRPr b="1">
              <a:latin typeface="Century Gothic"/>
              <a:ea typeface="Century Gothic"/>
              <a:cs typeface="Century Gothic"/>
              <a:sym typeface="Century Gothic"/>
            </a:endParaRPr>
          </a:p>
        </p:txBody>
      </p:sp>
      <p:pic>
        <p:nvPicPr>
          <p:cNvPr id="25" name="Picture 2" descr="Image result for pencil">
            <a:extLst>
              <a:ext uri="{FF2B5EF4-FFF2-40B4-BE49-F238E27FC236}">
                <a16:creationId xmlns:a16="http://schemas.microsoft.com/office/drawing/2014/main" id="{A9F98EE2-1EA2-4B4B-8204-EC837BE50D3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1658"/>
          <a:stretch/>
        </p:blipFill>
        <p:spPr bwMode="auto">
          <a:xfrm>
            <a:off x="8172784" y="24408"/>
            <a:ext cx="1002447" cy="694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0"/>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Clr>
                <a:schemeClr val="dk1"/>
              </a:buClr>
              <a:buSzPts val="2000"/>
              <a:buChar char="●"/>
            </a:pPr>
            <a:r>
              <a:rPr lang="en-GB" sz="2000">
                <a:solidFill>
                  <a:schemeClr val="dk1"/>
                </a:solidFill>
              </a:rPr>
              <a:t>We will define an invertebrate. </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rPr>
              <a:t>We will list observable features of different invertebrates. </a:t>
            </a:r>
            <a:endParaRPr sz="2000">
              <a:solidFill>
                <a:schemeClr val="dk1"/>
              </a:solidFill>
            </a:endParaRPr>
          </a:p>
          <a:p>
            <a:pPr marL="457200" lvl="0" indent="-355600" algn="l" rtl="0">
              <a:spcBef>
                <a:spcPts val="0"/>
              </a:spcBef>
              <a:spcAft>
                <a:spcPts val="0"/>
              </a:spcAft>
              <a:buClr>
                <a:schemeClr val="dk1"/>
              </a:buClr>
              <a:buSzPts val="2000"/>
              <a:buChar char="●"/>
            </a:pPr>
            <a:r>
              <a:rPr lang="en-GB" sz="2000">
                <a:solidFill>
                  <a:schemeClr val="dk1"/>
                </a:solidFill>
                <a:highlight>
                  <a:schemeClr val="lt1"/>
                </a:highlight>
              </a:rPr>
              <a:t>We will give observable features to classify invertebrates. </a:t>
            </a:r>
            <a:endParaRPr/>
          </a:p>
        </p:txBody>
      </p:sp>
      <p:sp>
        <p:nvSpPr>
          <p:cNvPr id="294" name="Google Shape;294;p30"/>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800">
                <a:solidFill>
                  <a:srgbClr val="FFFFFF"/>
                </a:solidFill>
              </a:rPr>
              <a:t>We will identify observable features of invertebrates. </a:t>
            </a:r>
            <a:endParaRPr/>
          </a:p>
        </p:txBody>
      </p:sp>
      <p:graphicFrame>
        <p:nvGraphicFramePr>
          <p:cNvPr id="295" name="Google Shape;295;p30"/>
          <p:cNvGraphicFramePr/>
          <p:nvPr/>
        </p:nvGraphicFramePr>
        <p:xfrm>
          <a:off x="6793300" y="4154275"/>
          <a:ext cx="2142625" cy="91433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identify observable features of invertebrates. </a:t>
            </a:r>
            <a:endParaRPr/>
          </a:p>
        </p:txBody>
      </p:sp>
      <p:sp>
        <p:nvSpPr>
          <p:cNvPr id="301" name="Google Shape;301;p31"/>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aphicFrame>
        <p:nvGraphicFramePr>
          <p:cNvPr id="302" name="Google Shape;302;p31"/>
          <p:cNvGraphicFramePr/>
          <p:nvPr/>
        </p:nvGraphicFramePr>
        <p:xfrm>
          <a:off x="6826838" y="569600"/>
          <a:ext cx="2142625" cy="237738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are the 2 things that male Fiddler Crabs use their claws for? </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1.</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3. </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03" name="Google Shape;303;p31" descr="SUBSCRIBE! http://bit.ly/PlanetDoc Full Documentaries every Tuesday, Thursday and Saturday!&#10;Documentary “Land of Dragons” | http://bit.ly/LDragons&#10;&#10;The fiddler crab is another species that live in the archipelago. It’s name comes from it’s enormous claws, almost equal in size as the rest of its body. This outsized claw serves two basic functions: to mark his territory, and attract the females. To do this, the males displays it, with energetic movements. The mud of the mangrove swamps is a source of food. To extract the nutritious substances it contains, the crab scoops it up with its claws, and transfers it to a special organ opposite its mouth. &#10;&#10;The male can only use one of his claws. The other is so big that it is useless for collecting mud. The females don’t have this problem.&#10;&#10;The mangrove forest is home to a number of species of fiddler crabs, but the females have no problem identifying potential mates. Each species is of a different colour, and performs a different courting dance, which is just as well with so many suitors together. The enormous number of crabs limits the size of their territories, and increases competition. With so many suitors together, it is not long before a fight breaks out. During the mating season, these fierce clashes will be often repeated among all the species of crabs that live in the mangrove forest.&#10;&#10;SUBSCRIBE | http://bit.ly/PlanetDoc&#10;FULL DOCUMENTARIES | http://bit.ly/Full-Docs&#10;NATURE DOCUMENTARIES | http://bit.ly/PlNature&#10;FACEBOOK | http://bit.ly/FBPDoc&#10;TWITTER | http://bit.ly/TwPDoc&#10;TUMBLR | http://bit.ly/TbPlDoc" title="Fiddler Crab. Land of Dragons | Nature - Planet Doc Full Documentaries">
            <a:hlinkClick r:id="rId3"/>
          </p:cNvPr>
          <p:cNvPicPr preferRelativeResize="0"/>
          <p:nvPr/>
        </p:nvPicPr>
        <p:blipFill>
          <a:blip r:embed="rId4">
            <a:alphaModFix/>
          </a:blip>
          <a:stretch>
            <a:fillRect/>
          </a:stretch>
        </p:blipFill>
        <p:spPr>
          <a:xfrm>
            <a:off x="451962" y="614050"/>
            <a:ext cx="6274288" cy="452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1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81" name="Google Shape;81;p14"/>
          <p:cNvGraphicFramePr/>
          <p:nvPr/>
        </p:nvGraphicFramePr>
        <p:xfrm>
          <a:off x="2040790" y="3654050"/>
          <a:ext cx="3000000" cy="3000000"/>
        </p:xfrm>
        <a:graphic>
          <a:graphicData uri="http://schemas.openxmlformats.org/drawingml/2006/table">
            <a:tbl>
              <a:tblPr>
                <a:noFill/>
                <a:tableStyleId>{6CDF1584-7675-40DB-AE02-53360848E2AD}</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 name="Google Shape;82;p14"/>
          <p:cNvGraphicFramePr/>
          <p:nvPr/>
        </p:nvGraphicFramePr>
        <p:xfrm>
          <a:off x="2040800" y="2531575"/>
          <a:ext cx="3000000" cy="3000000"/>
        </p:xfrm>
        <a:graphic>
          <a:graphicData uri="http://schemas.openxmlformats.org/drawingml/2006/table">
            <a:tbl>
              <a:tblPr>
                <a:noFill/>
                <a:tableStyleId>{6CDF1584-7675-40DB-AE02-53360848E2AD}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3" name="Google Shape;83;p14"/>
          <p:cNvGraphicFramePr/>
          <p:nvPr/>
        </p:nvGraphicFramePr>
        <p:xfrm>
          <a:off x="515700" y="2531575"/>
          <a:ext cx="3000000" cy="3000000"/>
        </p:xfrm>
        <a:graphic>
          <a:graphicData uri="http://schemas.openxmlformats.org/drawingml/2006/table">
            <a:tbl>
              <a:tblPr>
                <a:noFill/>
                <a:tableStyleId>{6CDF1584-7675-40DB-AE02-53360848E2AD}</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4" name="Google Shape;84;p14"/>
          <p:cNvGraphicFramePr/>
          <p:nvPr/>
        </p:nvGraphicFramePr>
        <p:xfrm>
          <a:off x="515700" y="3177225"/>
          <a:ext cx="3000000" cy="3000000"/>
        </p:xfrm>
        <a:graphic>
          <a:graphicData uri="http://schemas.openxmlformats.org/drawingml/2006/table">
            <a:tbl>
              <a:tblPr>
                <a:noFill/>
                <a:tableStyleId>{6CDF1584-7675-40DB-AE02-53360848E2AD}</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5" name="Google Shape;85;p14"/>
          <p:cNvGraphicFramePr/>
          <p:nvPr/>
        </p:nvGraphicFramePr>
        <p:xfrm>
          <a:off x="4439730" y="3654038"/>
          <a:ext cx="3000000" cy="3000000"/>
        </p:xfrm>
        <a:graphic>
          <a:graphicData uri="http://schemas.openxmlformats.org/drawingml/2006/table">
            <a:tbl>
              <a:tblPr>
                <a:noFill/>
                <a:tableStyleId>{6CDF1584-7675-40DB-AE02-53360848E2AD}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6" name="Google Shape;86;p14"/>
          <p:cNvGraphicFramePr/>
          <p:nvPr/>
        </p:nvGraphicFramePr>
        <p:xfrm>
          <a:off x="6838660" y="2531563"/>
          <a:ext cx="3000000" cy="300000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7" name="Google Shape;87;p14"/>
          <p:cNvGraphicFramePr/>
          <p:nvPr/>
        </p:nvGraphicFramePr>
        <p:xfrm>
          <a:off x="4439720" y="2531575"/>
          <a:ext cx="3000000" cy="3000000"/>
        </p:xfrm>
        <a:graphic>
          <a:graphicData uri="http://schemas.openxmlformats.org/drawingml/2006/table">
            <a:tbl>
              <a:tblPr>
                <a:noFill/>
                <a:tableStyleId>{6CDF1584-7675-40DB-AE02-53360848E2AD}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8" name="Google Shape;88;p14"/>
          <p:cNvGraphicFramePr/>
          <p:nvPr/>
        </p:nvGraphicFramePr>
        <p:xfrm>
          <a:off x="6838650" y="3654050"/>
          <a:ext cx="3000000" cy="300000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9" name="Google Shape;89;p14"/>
          <p:cNvGraphicFramePr/>
          <p:nvPr/>
        </p:nvGraphicFramePr>
        <p:xfrm>
          <a:off x="515688" y="3822875"/>
          <a:ext cx="3000000" cy="3000000"/>
        </p:xfrm>
        <a:graphic>
          <a:graphicData uri="http://schemas.openxmlformats.org/drawingml/2006/table">
            <a:tbl>
              <a:tblPr>
                <a:noFill/>
                <a:tableStyleId>{6CDF1584-7675-40DB-AE02-53360848E2AD}</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body" idx="1"/>
          </p:nvPr>
        </p:nvSpPr>
        <p:spPr>
          <a:xfrm>
            <a:off x="615050" y="448200"/>
            <a:ext cx="7725900" cy="42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List the observable features of the tiger and butterfly.</a:t>
            </a:r>
            <a:endParaRPr sz="2200"/>
          </a:p>
          <a:p>
            <a:pPr marL="0" lvl="0" indent="0" algn="l" rtl="0">
              <a:spcBef>
                <a:spcPts val="1600"/>
              </a:spcBef>
              <a:spcAft>
                <a:spcPts val="0"/>
              </a:spcAft>
              <a:buNone/>
            </a:pPr>
            <a:endParaRPr/>
          </a:p>
          <a:p>
            <a:pPr marL="0" lvl="0" indent="0" algn="l" rtl="0">
              <a:spcBef>
                <a:spcPts val="1600"/>
              </a:spcBef>
              <a:spcAft>
                <a:spcPts val="0"/>
              </a:spcAft>
              <a:buNone/>
            </a:pPr>
            <a:r>
              <a:rPr lang="en-GB"/>
              <a:t>Tiger: </a:t>
            </a:r>
            <a:endParaRPr/>
          </a:p>
          <a:p>
            <a:pPr marL="0" lvl="0" indent="0" algn="l" rtl="0">
              <a:spcBef>
                <a:spcPts val="1600"/>
              </a:spcBef>
              <a:spcAft>
                <a:spcPts val="1600"/>
              </a:spcAft>
              <a:buNone/>
            </a:pPr>
            <a:r>
              <a:rPr lang="en-GB"/>
              <a:t>Butterfly:  </a:t>
            </a:r>
            <a:endParaRPr/>
          </a:p>
        </p:txBody>
      </p:sp>
      <p:pic>
        <p:nvPicPr>
          <p:cNvPr id="95" name="Google Shape;95;p15"/>
          <p:cNvPicPr preferRelativeResize="0"/>
          <p:nvPr/>
        </p:nvPicPr>
        <p:blipFill rotWithShape="1">
          <a:blip r:embed="rId3">
            <a:alphaModFix/>
          </a:blip>
          <a:srcRect/>
          <a:stretch/>
        </p:blipFill>
        <p:spPr>
          <a:xfrm>
            <a:off x="852975" y="2465049"/>
            <a:ext cx="3046950" cy="2282275"/>
          </a:xfrm>
          <a:prstGeom prst="rect">
            <a:avLst/>
          </a:prstGeom>
          <a:noFill/>
          <a:ln>
            <a:noFill/>
          </a:ln>
        </p:spPr>
      </p:pic>
      <p:pic>
        <p:nvPicPr>
          <p:cNvPr id="96" name="Google Shape;96;p15"/>
          <p:cNvPicPr preferRelativeResize="0"/>
          <p:nvPr/>
        </p:nvPicPr>
        <p:blipFill rotWithShape="1">
          <a:blip r:embed="rId4">
            <a:alphaModFix/>
          </a:blip>
          <a:srcRect/>
          <a:stretch/>
        </p:blipFill>
        <p:spPr>
          <a:xfrm>
            <a:off x="5118175" y="2251600"/>
            <a:ext cx="2441325" cy="2058200"/>
          </a:xfrm>
          <a:prstGeom prst="rect">
            <a:avLst/>
          </a:prstGeom>
          <a:noFill/>
          <a:ln>
            <a:noFill/>
          </a:ln>
        </p:spPr>
      </p:pic>
      <p:pic>
        <p:nvPicPr>
          <p:cNvPr id="5" name="Picture 2" descr="Image result for pencil">
            <a:extLst>
              <a:ext uri="{FF2B5EF4-FFF2-40B4-BE49-F238E27FC236}">
                <a16:creationId xmlns:a16="http://schemas.microsoft.com/office/drawing/2014/main" id="{D6EEE727-8937-4F2B-9CD6-9E0290AD30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body" idx="1"/>
          </p:nvPr>
        </p:nvSpPr>
        <p:spPr>
          <a:xfrm>
            <a:off x="918725" y="321800"/>
            <a:ext cx="5918700" cy="10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Is a butterfly living, non-living or dead?</a:t>
            </a:r>
            <a:endParaRPr sz="2200"/>
          </a:p>
          <a:p>
            <a:pPr marL="0" lvl="0" indent="0" algn="l" rtl="0">
              <a:spcBef>
                <a:spcPts val="1600"/>
              </a:spcBef>
              <a:spcAft>
                <a:spcPts val="1600"/>
              </a:spcAft>
              <a:buNone/>
            </a:pPr>
            <a:r>
              <a:rPr lang="en-GB" sz="2200"/>
              <a:t>Explain your answer using MRSGRENC </a:t>
            </a:r>
            <a:endParaRPr sz="2200"/>
          </a:p>
        </p:txBody>
      </p:sp>
      <p:sp>
        <p:nvSpPr>
          <p:cNvPr id="102" name="Google Shape;102;p16"/>
          <p:cNvSpPr txBox="1"/>
          <p:nvPr/>
        </p:nvSpPr>
        <p:spPr>
          <a:xfrm>
            <a:off x="762475" y="1555225"/>
            <a:ext cx="3181800" cy="322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200" b="1">
                <a:solidFill>
                  <a:schemeClr val="dk1"/>
                </a:solidFill>
                <a:latin typeface="Century Gothic"/>
                <a:ea typeface="Century Gothic"/>
                <a:cs typeface="Century Gothic"/>
                <a:sym typeface="Century Gothic"/>
              </a:rPr>
              <a:t>M</a:t>
            </a:r>
            <a:r>
              <a:rPr lang="en-GB" sz="2200">
                <a:solidFill>
                  <a:schemeClr val="dk1"/>
                </a:solidFill>
                <a:latin typeface="Century Gothic"/>
                <a:ea typeface="Century Gothic"/>
                <a:cs typeface="Century Gothic"/>
                <a:sym typeface="Century Gothic"/>
              </a:rPr>
              <a:t>ove</a:t>
            </a:r>
            <a:endParaRPr sz="2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2200" b="1">
                <a:solidFill>
                  <a:schemeClr val="dk1"/>
                </a:solidFill>
                <a:latin typeface="Century Gothic"/>
                <a:ea typeface="Century Gothic"/>
                <a:cs typeface="Century Gothic"/>
                <a:sym typeface="Century Gothic"/>
              </a:rPr>
              <a:t>R</a:t>
            </a:r>
            <a:r>
              <a:rPr lang="en-GB" sz="2200">
                <a:solidFill>
                  <a:schemeClr val="dk1"/>
                </a:solidFill>
                <a:latin typeface="Century Gothic"/>
                <a:ea typeface="Century Gothic"/>
                <a:cs typeface="Century Gothic"/>
                <a:sym typeface="Century Gothic"/>
              </a:rPr>
              <a:t>eproduce</a:t>
            </a:r>
            <a:endParaRPr sz="2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2200" b="1">
                <a:solidFill>
                  <a:schemeClr val="dk1"/>
                </a:solidFill>
                <a:latin typeface="Century Gothic"/>
                <a:ea typeface="Century Gothic"/>
                <a:cs typeface="Century Gothic"/>
                <a:sym typeface="Century Gothic"/>
              </a:rPr>
              <a:t>S</a:t>
            </a:r>
            <a:r>
              <a:rPr lang="en-GB" sz="2200">
                <a:solidFill>
                  <a:schemeClr val="dk1"/>
                </a:solidFill>
                <a:latin typeface="Century Gothic"/>
                <a:ea typeface="Century Gothic"/>
                <a:cs typeface="Century Gothic"/>
                <a:sym typeface="Century Gothic"/>
              </a:rPr>
              <a:t>ensitive</a:t>
            </a:r>
            <a:endParaRPr sz="2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2200" b="1">
                <a:solidFill>
                  <a:schemeClr val="dk1"/>
                </a:solidFill>
                <a:latin typeface="Century Gothic"/>
                <a:ea typeface="Century Gothic"/>
                <a:cs typeface="Century Gothic"/>
                <a:sym typeface="Century Gothic"/>
              </a:rPr>
              <a:t>G</a:t>
            </a:r>
            <a:r>
              <a:rPr lang="en-GB" sz="2200">
                <a:solidFill>
                  <a:schemeClr val="dk1"/>
                </a:solidFill>
                <a:latin typeface="Century Gothic"/>
                <a:ea typeface="Century Gothic"/>
                <a:cs typeface="Century Gothic"/>
                <a:sym typeface="Century Gothic"/>
              </a:rPr>
              <a:t>row</a:t>
            </a:r>
            <a:endParaRPr sz="2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2200" b="1">
                <a:solidFill>
                  <a:schemeClr val="dk1"/>
                </a:solidFill>
                <a:latin typeface="Century Gothic"/>
                <a:ea typeface="Century Gothic"/>
                <a:cs typeface="Century Gothic"/>
                <a:sym typeface="Century Gothic"/>
              </a:rPr>
              <a:t>R</a:t>
            </a:r>
            <a:r>
              <a:rPr lang="en-GB" sz="2200">
                <a:solidFill>
                  <a:schemeClr val="dk1"/>
                </a:solidFill>
                <a:latin typeface="Century Gothic"/>
                <a:ea typeface="Century Gothic"/>
                <a:cs typeface="Century Gothic"/>
                <a:sym typeface="Century Gothic"/>
              </a:rPr>
              <a:t>espire</a:t>
            </a:r>
            <a:endParaRPr sz="2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2200" b="1">
                <a:solidFill>
                  <a:schemeClr val="dk1"/>
                </a:solidFill>
                <a:latin typeface="Century Gothic"/>
                <a:ea typeface="Century Gothic"/>
                <a:cs typeface="Century Gothic"/>
                <a:sym typeface="Century Gothic"/>
              </a:rPr>
              <a:t>E</a:t>
            </a:r>
            <a:r>
              <a:rPr lang="en-GB" sz="2200">
                <a:solidFill>
                  <a:schemeClr val="dk1"/>
                </a:solidFill>
                <a:latin typeface="Century Gothic"/>
                <a:ea typeface="Century Gothic"/>
                <a:cs typeface="Century Gothic"/>
                <a:sym typeface="Century Gothic"/>
              </a:rPr>
              <a:t>xcrete₁ wastes</a:t>
            </a:r>
            <a:endParaRPr sz="2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2200" b="1">
                <a:solidFill>
                  <a:schemeClr val="dk1"/>
                </a:solidFill>
                <a:latin typeface="Century Gothic"/>
                <a:ea typeface="Century Gothic"/>
                <a:cs typeface="Century Gothic"/>
                <a:sym typeface="Century Gothic"/>
              </a:rPr>
              <a:t>N</a:t>
            </a:r>
            <a:r>
              <a:rPr lang="en-GB" sz="2200">
                <a:solidFill>
                  <a:schemeClr val="dk1"/>
                </a:solidFill>
                <a:latin typeface="Century Gothic"/>
                <a:ea typeface="Century Gothic"/>
                <a:cs typeface="Century Gothic"/>
                <a:sym typeface="Century Gothic"/>
              </a:rPr>
              <a:t>utrition</a:t>
            </a:r>
            <a:endParaRPr sz="2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2200" b="1">
                <a:solidFill>
                  <a:schemeClr val="dk1"/>
                </a:solidFill>
                <a:latin typeface="Century Gothic"/>
                <a:ea typeface="Century Gothic"/>
                <a:cs typeface="Century Gothic"/>
                <a:sym typeface="Century Gothic"/>
              </a:rPr>
              <a:t>C</a:t>
            </a:r>
            <a:r>
              <a:rPr lang="en-GB" sz="2200">
                <a:solidFill>
                  <a:schemeClr val="dk1"/>
                </a:solidFill>
                <a:latin typeface="Century Gothic"/>
                <a:ea typeface="Century Gothic"/>
                <a:cs typeface="Century Gothic"/>
                <a:sym typeface="Century Gothic"/>
              </a:rPr>
              <a:t>ells</a:t>
            </a:r>
            <a:endParaRPr sz="2200"/>
          </a:p>
        </p:txBody>
      </p:sp>
      <p:pic>
        <p:nvPicPr>
          <p:cNvPr id="103" name="Google Shape;103;p16"/>
          <p:cNvPicPr preferRelativeResize="0"/>
          <p:nvPr/>
        </p:nvPicPr>
        <p:blipFill rotWithShape="1">
          <a:blip r:embed="rId3">
            <a:alphaModFix/>
          </a:blip>
          <a:srcRect/>
          <a:stretch/>
        </p:blipFill>
        <p:spPr>
          <a:xfrm>
            <a:off x="3484225" y="2217450"/>
            <a:ext cx="2686675" cy="2265050"/>
          </a:xfrm>
          <a:prstGeom prst="rect">
            <a:avLst/>
          </a:prstGeom>
          <a:noFill/>
          <a:ln>
            <a:noFill/>
          </a:ln>
        </p:spPr>
      </p:pic>
      <p:pic>
        <p:nvPicPr>
          <p:cNvPr id="5" name="Picture 2" descr="Image result for pencil">
            <a:extLst>
              <a:ext uri="{FF2B5EF4-FFF2-40B4-BE49-F238E27FC236}">
                <a16:creationId xmlns:a16="http://schemas.microsoft.com/office/drawing/2014/main" id="{047E233F-16E6-4ED6-AF2C-45732E6BC3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body" idx="1"/>
          </p:nvPr>
        </p:nvSpPr>
        <p:spPr>
          <a:xfrm>
            <a:off x="687175" y="1501375"/>
            <a:ext cx="5123100" cy="3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b="1">
                <a:solidFill>
                  <a:schemeClr val="dk1"/>
                </a:solidFill>
              </a:rPr>
              <a:t>M</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R</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S</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G</a:t>
            </a:r>
            <a:r>
              <a:rPr lang="en-GB" sz="2400">
                <a:solidFill>
                  <a:schemeClr val="dk1"/>
                </a:solidFill>
              </a:rPr>
              <a:t>row</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R</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E</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N</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C</a:t>
            </a:r>
            <a:endParaRPr/>
          </a:p>
        </p:txBody>
      </p:sp>
      <p:sp>
        <p:nvSpPr>
          <p:cNvPr id="109" name="Google Shape;109;p17"/>
          <p:cNvSpPr txBox="1"/>
          <p:nvPr/>
        </p:nvSpPr>
        <p:spPr>
          <a:xfrm>
            <a:off x="370050" y="650900"/>
            <a:ext cx="6454500" cy="6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Century Gothic"/>
                <a:ea typeface="Century Gothic"/>
                <a:cs typeface="Century Gothic"/>
                <a:sym typeface="Century Gothic"/>
              </a:rPr>
              <a:t>What is an example of growth? </a:t>
            </a:r>
            <a:endParaRPr sz="3000">
              <a:latin typeface="Century Gothic"/>
              <a:ea typeface="Century Gothic"/>
              <a:cs typeface="Century Gothic"/>
              <a:sym typeface="Century Gothic"/>
            </a:endParaRPr>
          </a:p>
        </p:txBody>
      </p:sp>
      <p:pic>
        <p:nvPicPr>
          <p:cNvPr id="110" name="Google Shape;110;p17"/>
          <p:cNvPicPr preferRelativeResize="0"/>
          <p:nvPr/>
        </p:nvPicPr>
        <p:blipFill rotWithShape="1">
          <a:blip r:embed="rId3">
            <a:alphaModFix/>
          </a:blip>
          <a:srcRect t="44285" b="10088"/>
          <a:stretch/>
        </p:blipFill>
        <p:spPr>
          <a:xfrm>
            <a:off x="4842125" y="3352975"/>
            <a:ext cx="3875125" cy="1528000"/>
          </a:xfrm>
          <a:prstGeom prst="rect">
            <a:avLst/>
          </a:prstGeom>
          <a:noFill/>
          <a:ln>
            <a:noFill/>
          </a:ln>
        </p:spPr>
      </p:pic>
      <p:pic>
        <p:nvPicPr>
          <p:cNvPr id="111" name="Google Shape;111;p17"/>
          <p:cNvPicPr preferRelativeResize="0"/>
          <p:nvPr/>
        </p:nvPicPr>
        <p:blipFill>
          <a:blip r:embed="rId4">
            <a:alphaModFix/>
          </a:blip>
          <a:stretch>
            <a:fillRect/>
          </a:stretch>
        </p:blipFill>
        <p:spPr>
          <a:xfrm>
            <a:off x="6328398" y="1501375"/>
            <a:ext cx="2088502" cy="1470300"/>
          </a:xfrm>
          <a:prstGeom prst="rect">
            <a:avLst/>
          </a:prstGeom>
          <a:noFill/>
          <a:ln>
            <a:noFill/>
          </a:ln>
        </p:spPr>
      </p:pic>
      <p:pic>
        <p:nvPicPr>
          <p:cNvPr id="112" name="Google Shape;112;p17"/>
          <p:cNvPicPr preferRelativeResize="0"/>
          <p:nvPr/>
        </p:nvPicPr>
        <p:blipFill>
          <a:blip r:embed="rId5">
            <a:alphaModFix/>
          </a:blip>
          <a:stretch>
            <a:fillRect/>
          </a:stretch>
        </p:blipFill>
        <p:spPr>
          <a:xfrm>
            <a:off x="2074500" y="3173700"/>
            <a:ext cx="2600070" cy="1707275"/>
          </a:xfrm>
          <a:prstGeom prst="rect">
            <a:avLst/>
          </a:prstGeom>
          <a:noFill/>
          <a:ln>
            <a:noFill/>
          </a:ln>
        </p:spPr>
      </p:pic>
      <p:pic>
        <p:nvPicPr>
          <p:cNvPr id="7" name="Picture 2" descr="Image result for pencil">
            <a:extLst>
              <a:ext uri="{FF2B5EF4-FFF2-40B4-BE49-F238E27FC236}">
                <a16:creationId xmlns:a16="http://schemas.microsoft.com/office/drawing/2014/main" id="{9C936532-9546-4F8D-961D-AB8D9FB216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body" idx="1"/>
          </p:nvPr>
        </p:nvSpPr>
        <p:spPr>
          <a:xfrm>
            <a:off x="608825" y="873750"/>
            <a:ext cx="15948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b="1">
                <a:solidFill>
                  <a:schemeClr val="dk1"/>
                </a:solidFill>
              </a:rPr>
              <a:t>M</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R</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S</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G</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R</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E</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N</a:t>
            </a:r>
            <a:r>
              <a:rPr lang="en-GB" sz="2400">
                <a:solidFill>
                  <a:schemeClr val="dk1"/>
                </a:solidFill>
              </a:rPr>
              <a:t>utrition</a:t>
            </a:r>
            <a:endParaRPr sz="2400">
              <a:solidFill>
                <a:schemeClr val="dk1"/>
              </a:solidFill>
            </a:endParaRPr>
          </a:p>
          <a:p>
            <a:pPr marL="0" lvl="0" indent="0" algn="l" rtl="0">
              <a:spcBef>
                <a:spcPts val="0"/>
              </a:spcBef>
              <a:spcAft>
                <a:spcPts val="0"/>
              </a:spcAft>
              <a:buClr>
                <a:schemeClr val="dk1"/>
              </a:buClr>
              <a:buSzPts val="1100"/>
              <a:buFont typeface="Arial"/>
              <a:buNone/>
            </a:pPr>
            <a:r>
              <a:rPr lang="en-GB" sz="2400" b="1">
                <a:solidFill>
                  <a:schemeClr val="dk1"/>
                </a:solidFill>
              </a:rPr>
              <a:t>C</a:t>
            </a:r>
            <a:endParaRPr/>
          </a:p>
        </p:txBody>
      </p:sp>
      <p:sp>
        <p:nvSpPr>
          <p:cNvPr id="118" name="Google Shape;118;p18"/>
          <p:cNvSpPr txBox="1"/>
          <p:nvPr/>
        </p:nvSpPr>
        <p:spPr>
          <a:xfrm>
            <a:off x="347825" y="273200"/>
            <a:ext cx="6454500" cy="6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Century Gothic"/>
                <a:ea typeface="Century Gothic"/>
                <a:cs typeface="Century Gothic"/>
                <a:sym typeface="Century Gothic"/>
              </a:rPr>
              <a:t>What is nutrition? </a:t>
            </a:r>
            <a:endParaRPr sz="3000">
              <a:latin typeface="Century Gothic"/>
              <a:ea typeface="Century Gothic"/>
              <a:cs typeface="Century Gothic"/>
              <a:sym typeface="Century Gothic"/>
            </a:endParaRPr>
          </a:p>
        </p:txBody>
      </p:sp>
      <p:pic>
        <p:nvPicPr>
          <p:cNvPr id="119" name="Google Shape;119;p18"/>
          <p:cNvPicPr preferRelativeResize="0"/>
          <p:nvPr/>
        </p:nvPicPr>
        <p:blipFill>
          <a:blip r:embed="rId3">
            <a:alphaModFix/>
          </a:blip>
          <a:stretch>
            <a:fillRect/>
          </a:stretch>
        </p:blipFill>
        <p:spPr>
          <a:xfrm>
            <a:off x="2635475" y="1274688"/>
            <a:ext cx="5753100" cy="3038475"/>
          </a:xfrm>
          <a:prstGeom prst="rect">
            <a:avLst/>
          </a:prstGeom>
          <a:noFill/>
          <a:ln>
            <a:noFill/>
          </a:ln>
        </p:spPr>
      </p:pic>
      <p:pic>
        <p:nvPicPr>
          <p:cNvPr id="5" name="Picture 2" descr="Image result for pencil">
            <a:extLst>
              <a:ext uri="{FF2B5EF4-FFF2-40B4-BE49-F238E27FC236}">
                <a16:creationId xmlns:a16="http://schemas.microsoft.com/office/drawing/2014/main" id="{B254BCCE-0732-453E-9035-29432B908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body" idx="1"/>
          </p:nvPr>
        </p:nvSpPr>
        <p:spPr>
          <a:xfrm>
            <a:off x="497975" y="2892375"/>
            <a:ext cx="6005700" cy="20124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GB" sz="2000"/>
              <a:t>We will define an invertebrate. </a:t>
            </a:r>
            <a:endParaRPr sz="2000"/>
          </a:p>
          <a:p>
            <a:pPr marL="457200" lvl="0" indent="-355600" algn="l" rtl="0">
              <a:spcBef>
                <a:spcPts val="0"/>
              </a:spcBef>
              <a:spcAft>
                <a:spcPts val="0"/>
              </a:spcAft>
              <a:buSzPts val="2000"/>
              <a:buChar char="●"/>
            </a:pPr>
            <a:r>
              <a:rPr lang="en-GB" sz="2000"/>
              <a:t>We will list observable features of different invertebrates. </a:t>
            </a:r>
            <a:endParaRPr sz="2000"/>
          </a:p>
          <a:p>
            <a:pPr marL="457200" lvl="0" indent="-355600" algn="l" rtl="0">
              <a:spcBef>
                <a:spcPts val="0"/>
              </a:spcBef>
              <a:spcAft>
                <a:spcPts val="0"/>
              </a:spcAft>
              <a:buSzPts val="2000"/>
              <a:buChar char="●"/>
            </a:pPr>
            <a:r>
              <a:rPr lang="en-GB" sz="2000">
                <a:solidFill>
                  <a:schemeClr val="dk1"/>
                </a:solidFill>
                <a:highlight>
                  <a:schemeClr val="lt1"/>
                </a:highlight>
              </a:rPr>
              <a:t>We will give observable features to classify invertebrates. </a:t>
            </a:r>
            <a:endParaRPr sz="2000"/>
          </a:p>
        </p:txBody>
      </p:sp>
      <p:sp>
        <p:nvSpPr>
          <p:cNvPr id="125" name="Google Shape;125;p19"/>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900">
                <a:solidFill>
                  <a:srgbClr val="FFFFFF"/>
                </a:solidFill>
              </a:rPr>
              <a:t>We will identify observable features of invertebrates. </a:t>
            </a:r>
            <a:endParaRPr sz="3900">
              <a:solidFill>
                <a:srgbClr val="FFFFFF"/>
              </a:solidFill>
            </a:endParaRPr>
          </a:p>
        </p:txBody>
      </p:sp>
      <p:graphicFrame>
        <p:nvGraphicFramePr>
          <p:cNvPr id="126" name="Google Shape;126;p19"/>
          <p:cNvGraphicFramePr/>
          <p:nvPr/>
        </p:nvGraphicFramePr>
        <p:xfrm>
          <a:off x="6693450" y="4023650"/>
          <a:ext cx="2134475" cy="877315"/>
        </p:xfrm>
        <a:graphic>
          <a:graphicData uri="http://schemas.openxmlformats.org/drawingml/2006/table">
            <a:tbl>
              <a:tblPr>
                <a:noFill/>
                <a:tableStyleId>{6CDF1584-7675-40DB-AE02-53360848E2AD}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7" name="Google Shape;127;p19"/>
          <p:cNvGraphicFramePr/>
          <p:nvPr/>
        </p:nvGraphicFramePr>
        <p:xfrm>
          <a:off x="7603350" y="229425"/>
          <a:ext cx="1224575" cy="350490"/>
        </p:xfrm>
        <a:graphic>
          <a:graphicData uri="http://schemas.openxmlformats.org/drawingml/2006/table">
            <a:tbl>
              <a:tblPr>
                <a:noFill/>
                <a:tableStyleId>{6CDF1584-7675-40DB-AE02-53360848E2AD}</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28" name="Google Shape;128;p19"/>
          <p:cNvGraphicFramePr/>
          <p:nvPr/>
        </p:nvGraphicFramePr>
        <p:xfrm>
          <a:off x="7603350" y="738925"/>
          <a:ext cx="1224575" cy="350490"/>
        </p:xfrm>
        <a:graphic>
          <a:graphicData uri="http://schemas.openxmlformats.org/drawingml/2006/table">
            <a:tbl>
              <a:tblPr>
                <a:noFill/>
                <a:tableStyleId>{6CDF1584-7675-40DB-AE02-53360848E2AD}</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body" idx="2"/>
          </p:nvPr>
        </p:nvSpPr>
        <p:spPr>
          <a:xfrm>
            <a:off x="452575" y="797175"/>
            <a:ext cx="6358200" cy="1788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highlight>
                  <a:schemeClr val="lt1"/>
                </a:highlight>
              </a:rPr>
              <a:t>Classification is a system of sorting organisms such as plants and animals into different groups based on observable features.  </a:t>
            </a:r>
            <a:endParaRPr>
              <a:solidFill>
                <a:schemeClr val="dk1"/>
              </a:solidFill>
              <a:highlight>
                <a:schemeClr val="lt1"/>
              </a:highlight>
            </a:endParaRPr>
          </a:p>
          <a:p>
            <a:pPr marL="0" lvl="0" indent="0" algn="l" rtl="0">
              <a:spcBef>
                <a:spcPts val="1600"/>
              </a:spcBef>
              <a:spcAft>
                <a:spcPts val="1600"/>
              </a:spcAft>
              <a:buClr>
                <a:schemeClr val="dk1"/>
              </a:buClr>
              <a:buSzPts val="1100"/>
              <a:buFont typeface="Arial"/>
              <a:buNone/>
            </a:pPr>
            <a:r>
              <a:rPr lang="en-GB">
                <a:solidFill>
                  <a:schemeClr val="dk1"/>
                </a:solidFill>
                <a:highlight>
                  <a:schemeClr val="lt1"/>
                </a:highlight>
              </a:rPr>
              <a:t>What is one observable difference between the cat, snail and beetle below? </a:t>
            </a:r>
            <a:endParaRPr/>
          </a:p>
        </p:txBody>
      </p:sp>
      <p:sp>
        <p:nvSpPr>
          <p:cNvPr id="134" name="Google Shape;134;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sz="1600"/>
          </a:p>
        </p:txBody>
      </p:sp>
      <p:graphicFrame>
        <p:nvGraphicFramePr>
          <p:cNvPr id="135" name="Google Shape;135;p20"/>
          <p:cNvGraphicFramePr/>
          <p:nvPr>
            <p:extLst>
              <p:ext uri="{D42A27DB-BD31-4B8C-83A1-F6EECF244321}">
                <p14:modId xmlns:p14="http://schemas.microsoft.com/office/powerpoint/2010/main" val="1022295850"/>
              </p:ext>
            </p:extLst>
          </p:nvPr>
        </p:nvGraphicFramePr>
        <p:xfrm>
          <a:off x="6897459" y="1210545"/>
          <a:ext cx="2134475" cy="2377380"/>
        </p:xfrm>
        <a:graphic>
          <a:graphicData uri="http://schemas.openxmlformats.org/drawingml/2006/table">
            <a:tbl>
              <a:tblPr>
                <a:noFill/>
                <a:tableStyleId>{6CDF1584-7675-40DB-AE02-53360848E2AD}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Students, you already know….</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Observable features are what a plant or animal looks like. They are used to group animals into similar groups. </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Snails have shells, </a:t>
                      </a:r>
                      <a:r>
                        <a:rPr lang="en-GB" sz="1100" dirty="0" err="1">
                          <a:latin typeface="Century Gothic"/>
                          <a:ea typeface="Century Gothic"/>
                          <a:cs typeface="Century Gothic"/>
                          <a:sym typeface="Century Gothic"/>
                        </a:rPr>
                        <a:t>beatles</a:t>
                      </a:r>
                      <a:r>
                        <a:rPr lang="en-GB" sz="1100" dirty="0">
                          <a:latin typeface="Century Gothic"/>
                          <a:ea typeface="Century Gothic"/>
                          <a:cs typeface="Century Gothic"/>
                          <a:sym typeface="Century Gothic"/>
                        </a:rPr>
                        <a:t> have 6 legs and cats have fur. </a:t>
                      </a:r>
                      <a:endParaRPr sz="1100" dirty="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36" name="Google Shape;136;p20" descr="Image result for beetle white background"/>
          <p:cNvPicPr preferRelativeResize="0"/>
          <p:nvPr/>
        </p:nvPicPr>
        <p:blipFill rotWithShape="1">
          <a:blip r:embed="rId3">
            <a:alphaModFix/>
          </a:blip>
          <a:srcRect/>
          <a:stretch/>
        </p:blipFill>
        <p:spPr>
          <a:xfrm>
            <a:off x="5261650" y="3742378"/>
            <a:ext cx="1549125" cy="1206275"/>
          </a:xfrm>
          <a:prstGeom prst="rect">
            <a:avLst/>
          </a:prstGeom>
          <a:noFill/>
          <a:ln>
            <a:noFill/>
          </a:ln>
        </p:spPr>
      </p:pic>
      <p:pic>
        <p:nvPicPr>
          <p:cNvPr id="137" name="Google Shape;137;p20" descr="Image result for molluscs white background"/>
          <p:cNvPicPr preferRelativeResize="0"/>
          <p:nvPr/>
        </p:nvPicPr>
        <p:blipFill rotWithShape="1">
          <a:blip r:embed="rId4">
            <a:alphaModFix/>
          </a:blip>
          <a:srcRect l="5742" t="21284" r="9310" b="14258"/>
          <a:stretch/>
        </p:blipFill>
        <p:spPr>
          <a:xfrm>
            <a:off x="3237880" y="3905487"/>
            <a:ext cx="1739696" cy="880050"/>
          </a:xfrm>
          <a:prstGeom prst="rect">
            <a:avLst/>
          </a:prstGeom>
          <a:noFill/>
          <a:ln>
            <a:noFill/>
          </a:ln>
        </p:spPr>
      </p:pic>
      <p:pic>
        <p:nvPicPr>
          <p:cNvPr id="138" name="Google Shape;138;p20"/>
          <p:cNvPicPr preferRelativeResize="0"/>
          <p:nvPr/>
        </p:nvPicPr>
        <p:blipFill rotWithShape="1">
          <a:blip r:embed="rId5">
            <a:alphaModFix/>
          </a:blip>
          <a:srcRect/>
          <a:stretch/>
        </p:blipFill>
        <p:spPr>
          <a:xfrm>
            <a:off x="540805" y="2769200"/>
            <a:ext cx="2413001" cy="2412975"/>
          </a:xfrm>
          <a:prstGeom prst="rect">
            <a:avLst/>
          </a:prstGeom>
          <a:noFill/>
          <a:ln>
            <a:noFill/>
          </a:ln>
        </p:spPr>
      </p:pic>
      <p:pic>
        <p:nvPicPr>
          <p:cNvPr id="8" name="Picture 2" descr="Image result for pencil">
            <a:extLst>
              <a:ext uri="{FF2B5EF4-FFF2-40B4-BE49-F238E27FC236}">
                <a16:creationId xmlns:a16="http://schemas.microsoft.com/office/drawing/2014/main" id="{A7D61F2A-DC99-4F9A-A999-5036030DFF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a:p>
        </p:txBody>
      </p:sp>
      <p:sp>
        <p:nvSpPr>
          <p:cNvPr id="144" name="Google Shape;144;p21"/>
          <p:cNvSpPr txBox="1">
            <a:spLocks noGrp="1"/>
          </p:cNvSpPr>
          <p:nvPr>
            <p:ph type="body" idx="2"/>
          </p:nvPr>
        </p:nvSpPr>
        <p:spPr>
          <a:xfrm>
            <a:off x="511600" y="691650"/>
            <a:ext cx="6173700" cy="20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Invertebrates</a:t>
            </a:r>
            <a:r>
              <a:rPr lang="en-GB"/>
              <a:t> are animals that do not have a skeleton or a backbone inside their body. This makes their observable features very diverse₁. </a:t>
            </a:r>
            <a:endParaRPr/>
          </a:p>
          <a:p>
            <a:pPr marL="0" lvl="0" indent="0" algn="l" rtl="0">
              <a:spcBef>
                <a:spcPts val="1600"/>
              </a:spcBef>
              <a:spcAft>
                <a:spcPts val="0"/>
              </a:spcAft>
              <a:buNone/>
            </a:pPr>
            <a:r>
              <a:rPr lang="en-GB"/>
              <a:t>97% of animals on Earth are invertebrates. They live in the ocean, in the ground and on the land. </a:t>
            </a:r>
            <a:endParaRPr/>
          </a:p>
          <a:p>
            <a:pPr marL="0" lvl="0" indent="0" algn="l" rtl="0">
              <a:spcBef>
                <a:spcPts val="1600"/>
              </a:spcBef>
              <a:spcAft>
                <a:spcPts val="1600"/>
              </a:spcAft>
              <a:buNone/>
            </a:pPr>
            <a:endParaRPr/>
          </a:p>
        </p:txBody>
      </p:sp>
      <p:graphicFrame>
        <p:nvGraphicFramePr>
          <p:cNvPr id="145" name="Google Shape;145;p21"/>
          <p:cNvGraphicFramePr/>
          <p:nvPr>
            <p:extLst>
              <p:ext uri="{D42A27DB-BD31-4B8C-83A1-F6EECF244321}">
                <p14:modId xmlns:p14="http://schemas.microsoft.com/office/powerpoint/2010/main" val="652835538"/>
              </p:ext>
            </p:extLst>
          </p:nvPr>
        </p:nvGraphicFramePr>
        <p:xfrm>
          <a:off x="6889624" y="715936"/>
          <a:ext cx="2142625" cy="1371540"/>
        </p:xfrm>
        <a:graphic>
          <a:graphicData uri="http://schemas.openxmlformats.org/drawingml/2006/table">
            <a:tbl>
              <a:tblPr>
                <a:noFill/>
                <a:tableStyleId>{6CDF1584-7675-40DB-AE02-53360848E2AD}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Is this cat below an invertebrate? </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Explain your answer. </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1"/>
          <p:cNvGraphicFramePr/>
          <p:nvPr/>
        </p:nvGraphicFramePr>
        <p:xfrm>
          <a:off x="6797375" y="4295400"/>
          <a:ext cx="2134475" cy="700980"/>
        </p:xfrm>
        <a:graphic>
          <a:graphicData uri="http://schemas.openxmlformats.org/drawingml/2006/table">
            <a:tbl>
              <a:tblPr>
                <a:noFill/>
                <a:tableStyleId>{6CDF1584-7675-40DB-AE02-53360848E2AD}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different looking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47" name="Google Shape;147;p21" descr="Image result for invertebrates white background"/>
          <p:cNvPicPr preferRelativeResize="0"/>
          <p:nvPr/>
        </p:nvPicPr>
        <p:blipFill rotWithShape="1">
          <a:blip r:embed="rId3">
            <a:alphaModFix/>
          </a:blip>
          <a:srcRect/>
          <a:stretch/>
        </p:blipFill>
        <p:spPr>
          <a:xfrm>
            <a:off x="482638" y="3005808"/>
            <a:ext cx="1226125" cy="855729"/>
          </a:xfrm>
          <a:prstGeom prst="rect">
            <a:avLst/>
          </a:prstGeom>
          <a:noFill/>
          <a:ln>
            <a:noFill/>
          </a:ln>
        </p:spPr>
      </p:pic>
      <p:pic>
        <p:nvPicPr>
          <p:cNvPr id="148" name="Google Shape;148;p21" descr="Image result for molluscs white background"/>
          <p:cNvPicPr preferRelativeResize="0"/>
          <p:nvPr/>
        </p:nvPicPr>
        <p:blipFill rotWithShape="1">
          <a:blip r:embed="rId4">
            <a:alphaModFix/>
          </a:blip>
          <a:srcRect l="5742" t="21284" r="9310" b="14258"/>
          <a:stretch/>
        </p:blipFill>
        <p:spPr>
          <a:xfrm>
            <a:off x="511600" y="4042032"/>
            <a:ext cx="1602300" cy="810567"/>
          </a:xfrm>
          <a:prstGeom prst="rect">
            <a:avLst/>
          </a:prstGeom>
          <a:noFill/>
          <a:ln>
            <a:noFill/>
          </a:ln>
        </p:spPr>
      </p:pic>
      <p:pic>
        <p:nvPicPr>
          <p:cNvPr id="149" name="Google Shape;149;p21" descr="Image result for scorpion white background"/>
          <p:cNvPicPr preferRelativeResize="0"/>
          <p:nvPr/>
        </p:nvPicPr>
        <p:blipFill rotWithShape="1">
          <a:blip r:embed="rId5">
            <a:alphaModFix/>
          </a:blip>
          <a:srcRect/>
          <a:stretch/>
        </p:blipFill>
        <p:spPr>
          <a:xfrm>
            <a:off x="3082351" y="3102426"/>
            <a:ext cx="1032183" cy="855725"/>
          </a:xfrm>
          <a:prstGeom prst="rect">
            <a:avLst/>
          </a:prstGeom>
          <a:noFill/>
          <a:ln>
            <a:noFill/>
          </a:ln>
        </p:spPr>
      </p:pic>
      <p:pic>
        <p:nvPicPr>
          <p:cNvPr id="150" name="Google Shape;150;p21" descr="Image result for arthropod white background"/>
          <p:cNvPicPr preferRelativeResize="0"/>
          <p:nvPr/>
        </p:nvPicPr>
        <p:blipFill rotWithShape="1">
          <a:blip r:embed="rId6">
            <a:alphaModFix/>
          </a:blip>
          <a:srcRect/>
          <a:stretch/>
        </p:blipFill>
        <p:spPr>
          <a:xfrm>
            <a:off x="4114526" y="2832459"/>
            <a:ext cx="1226100" cy="1040241"/>
          </a:xfrm>
          <a:prstGeom prst="rect">
            <a:avLst/>
          </a:prstGeom>
          <a:noFill/>
          <a:ln>
            <a:noFill/>
          </a:ln>
        </p:spPr>
      </p:pic>
      <p:pic>
        <p:nvPicPr>
          <p:cNvPr id="151" name="Google Shape;151;p21" descr="Image result for arthropod white background"/>
          <p:cNvPicPr preferRelativeResize="0"/>
          <p:nvPr/>
        </p:nvPicPr>
        <p:blipFill rotWithShape="1">
          <a:blip r:embed="rId7">
            <a:alphaModFix/>
          </a:blip>
          <a:srcRect/>
          <a:stretch/>
        </p:blipFill>
        <p:spPr>
          <a:xfrm>
            <a:off x="3827000" y="4131603"/>
            <a:ext cx="1122150" cy="872408"/>
          </a:xfrm>
          <a:prstGeom prst="rect">
            <a:avLst/>
          </a:prstGeom>
          <a:noFill/>
          <a:ln>
            <a:noFill/>
          </a:ln>
        </p:spPr>
      </p:pic>
      <p:pic>
        <p:nvPicPr>
          <p:cNvPr id="152" name="Google Shape;152;p21"/>
          <p:cNvPicPr preferRelativeResize="0"/>
          <p:nvPr/>
        </p:nvPicPr>
        <p:blipFill>
          <a:blip r:embed="rId8">
            <a:alphaModFix/>
          </a:blip>
          <a:stretch>
            <a:fillRect/>
          </a:stretch>
        </p:blipFill>
        <p:spPr>
          <a:xfrm>
            <a:off x="5081625" y="3934799"/>
            <a:ext cx="1226129" cy="1025025"/>
          </a:xfrm>
          <a:prstGeom prst="rect">
            <a:avLst/>
          </a:prstGeom>
          <a:noFill/>
          <a:ln>
            <a:noFill/>
          </a:ln>
        </p:spPr>
      </p:pic>
      <p:pic>
        <p:nvPicPr>
          <p:cNvPr id="153" name="Google Shape;153;p21"/>
          <p:cNvPicPr preferRelativeResize="0"/>
          <p:nvPr/>
        </p:nvPicPr>
        <p:blipFill>
          <a:blip r:embed="rId9">
            <a:alphaModFix/>
          </a:blip>
          <a:stretch>
            <a:fillRect/>
          </a:stretch>
        </p:blipFill>
        <p:spPr>
          <a:xfrm>
            <a:off x="1999625" y="4213502"/>
            <a:ext cx="1602300" cy="520473"/>
          </a:xfrm>
          <a:prstGeom prst="rect">
            <a:avLst/>
          </a:prstGeom>
          <a:noFill/>
          <a:ln>
            <a:noFill/>
          </a:ln>
        </p:spPr>
      </p:pic>
      <p:pic>
        <p:nvPicPr>
          <p:cNvPr id="154" name="Google Shape;154;p21"/>
          <p:cNvPicPr preferRelativeResize="0"/>
          <p:nvPr/>
        </p:nvPicPr>
        <p:blipFill>
          <a:blip r:embed="rId10">
            <a:alphaModFix/>
          </a:blip>
          <a:stretch>
            <a:fillRect/>
          </a:stretch>
        </p:blipFill>
        <p:spPr>
          <a:xfrm>
            <a:off x="1708763" y="2901517"/>
            <a:ext cx="1226125" cy="1009332"/>
          </a:xfrm>
          <a:prstGeom prst="rect">
            <a:avLst/>
          </a:prstGeom>
          <a:noFill/>
          <a:ln>
            <a:noFill/>
          </a:ln>
        </p:spPr>
      </p:pic>
      <p:pic>
        <p:nvPicPr>
          <p:cNvPr id="155" name="Google Shape;155;p21"/>
          <p:cNvPicPr preferRelativeResize="0"/>
          <p:nvPr/>
        </p:nvPicPr>
        <p:blipFill>
          <a:blip r:embed="rId11">
            <a:alphaModFix/>
          </a:blip>
          <a:stretch>
            <a:fillRect/>
          </a:stretch>
        </p:blipFill>
        <p:spPr>
          <a:xfrm>
            <a:off x="5259400" y="3199043"/>
            <a:ext cx="1122150" cy="662494"/>
          </a:xfrm>
          <a:prstGeom prst="rect">
            <a:avLst/>
          </a:prstGeom>
          <a:noFill/>
          <a:ln>
            <a:noFill/>
          </a:ln>
        </p:spPr>
      </p:pic>
      <p:pic>
        <p:nvPicPr>
          <p:cNvPr id="156" name="Google Shape;156;p21"/>
          <p:cNvPicPr preferRelativeResize="0"/>
          <p:nvPr/>
        </p:nvPicPr>
        <p:blipFill rotWithShape="1">
          <a:blip r:embed="rId12">
            <a:alphaModFix/>
          </a:blip>
          <a:srcRect l="2827" r="3530"/>
          <a:stretch/>
        </p:blipFill>
        <p:spPr>
          <a:xfrm>
            <a:off x="7181425" y="2042156"/>
            <a:ext cx="1750425" cy="2313774"/>
          </a:xfrm>
          <a:prstGeom prst="rect">
            <a:avLst/>
          </a:prstGeom>
          <a:noFill/>
          <a:ln>
            <a:noFill/>
          </a:ln>
        </p:spPr>
      </p:pic>
      <p:pic>
        <p:nvPicPr>
          <p:cNvPr id="16" name="Picture 2" descr="Image result for pencil">
            <a:extLst>
              <a:ext uri="{FF2B5EF4-FFF2-40B4-BE49-F238E27FC236}">
                <a16:creationId xmlns:a16="http://schemas.microsoft.com/office/drawing/2014/main" id="{F7C0F9BE-3FE6-464E-B34A-23F1F8AD5D7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1658"/>
          <a:stretch/>
        </p:blipFill>
        <p:spPr bwMode="auto">
          <a:xfrm>
            <a:off x="8223013" y="56021"/>
            <a:ext cx="875213" cy="731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SharedWithUsers xmlns="d5c732d2-f217-444a-91d8-37c5714ca695">
      <UserInfo>
        <DisplayName/>
        <AccountId xsi:nil="true"/>
        <AccountType/>
      </UserInfo>
    </SharedWithUsers>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620202-1B38-4E47-8CD9-64B99D75AD0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B2310BE-A046-4A7A-85BD-42238CB94B04}">
  <ds:schemaRefs>
    <ds:schemaRef ds:uri="http://schemas.microsoft.com/sharepoint/v3/contenttype/forms"/>
  </ds:schemaRefs>
</ds:datastoreItem>
</file>

<file path=customXml/itemProps3.xml><?xml version="1.0" encoding="utf-8"?>
<ds:datastoreItem xmlns:ds="http://schemas.openxmlformats.org/officeDocument/2006/customXml" ds:itemID="{3C9E8C42-2448-46AB-AC91-E7F83DBB1C19}"/>
</file>

<file path=docProps/app.xml><?xml version="1.0" encoding="utf-8"?>
<Properties xmlns="http://schemas.openxmlformats.org/officeDocument/2006/extended-properties" xmlns:vt="http://schemas.openxmlformats.org/officeDocument/2006/docPropsVTypes">
  <TotalTime>14</TotalTime>
  <Words>1252</Words>
  <Application>Microsoft Office PowerPoint</Application>
  <PresentationFormat>On-screen Show (16:9)</PresentationFormat>
  <Paragraphs>258</Paragraphs>
  <Slides>19</Slides>
  <Notes>19</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Arial</vt:lpstr>
      <vt:lpstr>ASC EDI Template</vt:lpstr>
      <vt:lpstr>INVERTEBRATES</vt:lpstr>
      <vt:lpstr>PowerPoint Presentation</vt:lpstr>
      <vt:lpstr>PowerPoint Presentation</vt:lpstr>
      <vt:lpstr>PowerPoint Presentation</vt:lpstr>
      <vt:lpstr>PowerPoint Presentation</vt:lpstr>
      <vt:lpstr>PowerPoint Presentation</vt:lpstr>
      <vt:lpstr>We will identify observable features of invertebrates.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identify observable features of invertebrates.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INVERTEBRATES</dc:title>
  <cp:lastModifiedBy>AGNEW Tiela [Southern River College]</cp:lastModifiedBy>
  <cp:revision>1</cp:revision>
  <dcterms:modified xsi:type="dcterms:W3CDTF">2022-06-22T12:01:07Z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